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sldIdLst>
    <p:sldId id="256" r:id="rId2"/>
    <p:sldId id="257" r:id="rId3"/>
    <p:sldId id="261" r:id="rId4"/>
    <p:sldId id="262" r:id="rId5"/>
    <p:sldId id="263" r:id="rId6"/>
    <p:sldId id="258" r:id="rId7"/>
    <p:sldId id="265" r:id="rId8"/>
    <p:sldId id="267" r:id="rId9"/>
    <p:sldId id="274" r:id="rId10"/>
    <p:sldId id="272" r:id="rId11"/>
    <p:sldId id="273" r:id="rId12"/>
    <p:sldId id="264" r:id="rId13"/>
    <p:sldId id="259" r:id="rId14"/>
    <p:sldId id="268" r:id="rId15"/>
    <p:sldId id="269" r:id="rId16"/>
    <p:sldId id="260" r:id="rId17"/>
    <p:sldId id="27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202" autoAdjust="0"/>
  </p:normalViewPr>
  <p:slideViewPr>
    <p:cSldViewPr snapToGrid="0">
      <p:cViewPr varScale="1">
        <p:scale>
          <a:sx n="85" d="100"/>
          <a:sy n="85" d="100"/>
        </p:scale>
        <p:origin x="5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CE3316-5229-4E0F-9E81-89D9D28EF03E}" type="datetimeFigureOut">
              <a:rPr lang="zh-TW" altLang="en-US" smtClean="0"/>
              <a:t>2021/12/16</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20B187-D4DD-4F54-9155-8B1CB220C40B}" type="slidenum">
              <a:rPr lang="zh-TW" altLang="en-US" smtClean="0"/>
              <a:t>‹#›</a:t>
            </a:fld>
            <a:endParaRPr lang="zh-TW" altLang="en-US"/>
          </a:p>
        </p:txBody>
      </p:sp>
    </p:spTree>
    <p:extLst>
      <p:ext uri="{BB962C8B-B14F-4D97-AF65-F5344CB8AC3E}">
        <p14:creationId xmlns:p14="http://schemas.microsoft.com/office/powerpoint/2010/main" val="1982369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相關：導航</a:t>
            </a:r>
            <a:endParaRPr lang="en-US" altLang="zh-TW" dirty="0"/>
          </a:p>
          <a:p>
            <a:r>
              <a:rPr lang="zh-TW" altLang="en-US" dirty="0"/>
              <a:t>不相關：簡訊、社交媒體</a:t>
            </a:r>
          </a:p>
        </p:txBody>
      </p:sp>
      <p:sp>
        <p:nvSpPr>
          <p:cNvPr id="4" name="投影片編號版面配置區 3"/>
          <p:cNvSpPr>
            <a:spLocks noGrp="1"/>
          </p:cNvSpPr>
          <p:nvPr>
            <p:ph type="sldNum" sz="quarter" idx="5"/>
          </p:nvPr>
        </p:nvSpPr>
        <p:spPr/>
        <p:txBody>
          <a:bodyPr/>
          <a:lstStyle/>
          <a:p>
            <a:fld id="{C620B187-D4DD-4F54-9155-8B1CB220C40B}" type="slidenum">
              <a:rPr lang="zh-TW" altLang="en-US" smtClean="0"/>
              <a:t>3</a:t>
            </a:fld>
            <a:endParaRPr lang="zh-TW" altLang="en-US"/>
          </a:p>
        </p:txBody>
      </p:sp>
    </p:spTree>
    <p:extLst>
      <p:ext uri="{BB962C8B-B14F-4D97-AF65-F5344CB8AC3E}">
        <p14:creationId xmlns:p14="http://schemas.microsoft.com/office/powerpoint/2010/main" val="29825884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9mm</a:t>
            </a:r>
            <a:r>
              <a:rPr lang="zh-TW" altLang="en-US" dirty="0"/>
              <a:t>：最大</a:t>
            </a:r>
            <a:endParaRPr lang="en-US" altLang="zh-TW" dirty="0"/>
          </a:p>
          <a:p>
            <a:r>
              <a:rPr lang="en-US" altLang="zh-TW" dirty="0"/>
              <a:t>8mm</a:t>
            </a:r>
            <a:r>
              <a:rPr lang="zh-TW" altLang="en-US" dirty="0"/>
              <a:t>：介於其他大小之間</a:t>
            </a:r>
            <a:endParaRPr lang="en-US" altLang="zh-TW" dirty="0"/>
          </a:p>
          <a:p>
            <a:r>
              <a:rPr lang="en-US" altLang="zh-TW" dirty="0"/>
              <a:t>6.5mm</a:t>
            </a:r>
            <a:r>
              <a:rPr lang="zh-TW" altLang="en-US" dirty="0"/>
              <a:t>：一項研究，在距離</a:t>
            </a:r>
            <a:r>
              <a:rPr lang="en-US" altLang="zh-TW" dirty="0"/>
              <a:t>700mm</a:t>
            </a:r>
            <a:r>
              <a:rPr lang="zh-TW" altLang="en-US" dirty="0"/>
              <a:t>時，最小文本大小要</a:t>
            </a:r>
            <a:r>
              <a:rPr lang="en-US" altLang="zh-TW" dirty="0"/>
              <a:t>6.5mm</a:t>
            </a:r>
            <a:r>
              <a:rPr lang="zh-TW" altLang="en-US" dirty="0"/>
              <a:t>以上</a:t>
            </a:r>
            <a:r>
              <a:rPr lang="en-US" altLang="zh-TW" dirty="0"/>
              <a:t>(Green,</a:t>
            </a:r>
            <a:r>
              <a:rPr lang="zh-TW" altLang="en-US" dirty="0"/>
              <a:t> </a:t>
            </a:r>
            <a:r>
              <a:rPr lang="en-US" altLang="zh-TW" dirty="0"/>
              <a:t>et al.,</a:t>
            </a:r>
            <a:r>
              <a:rPr lang="zh-TW" altLang="en-US" dirty="0"/>
              <a:t> </a:t>
            </a:r>
            <a:r>
              <a:rPr lang="en-US" altLang="zh-TW" dirty="0"/>
              <a:t>1993)</a:t>
            </a:r>
          </a:p>
          <a:p>
            <a:r>
              <a:rPr lang="en-US" altLang="zh-TW" dirty="0"/>
              <a:t>5mm</a:t>
            </a:r>
            <a:r>
              <a:rPr lang="zh-TW" altLang="en-US" dirty="0"/>
              <a:t>：介於其他大小之間</a:t>
            </a:r>
            <a:endParaRPr lang="en-US" altLang="zh-TW" dirty="0"/>
          </a:p>
          <a:p>
            <a:r>
              <a:rPr lang="en-US" altLang="zh-TW" dirty="0"/>
              <a:t>4mm</a:t>
            </a:r>
            <a:r>
              <a:rPr lang="zh-TW" altLang="en-US" dirty="0"/>
              <a:t>：在閱讀英文文本時，舒適度及接受度最高的最小大寫高度為</a:t>
            </a:r>
            <a:r>
              <a:rPr lang="en-US" altLang="zh-TW" dirty="0"/>
              <a:t>4mm(</a:t>
            </a:r>
            <a:r>
              <a:rPr lang="en-US" altLang="zh-TW" dirty="0" err="1"/>
              <a:t>Viita</a:t>
            </a:r>
            <a:r>
              <a:rPr lang="en-US" altLang="zh-TW" dirty="0"/>
              <a:t>, Muir, 2013)</a:t>
            </a:r>
            <a:endParaRPr lang="zh-TW" altLang="en-US" dirty="0"/>
          </a:p>
        </p:txBody>
      </p:sp>
      <p:sp>
        <p:nvSpPr>
          <p:cNvPr id="4" name="投影片編號版面配置區 3"/>
          <p:cNvSpPr>
            <a:spLocks noGrp="1"/>
          </p:cNvSpPr>
          <p:nvPr>
            <p:ph type="sldNum" sz="quarter" idx="5"/>
          </p:nvPr>
        </p:nvSpPr>
        <p:spPr/>
        <p:txBody>
          <a:bodyPr/>
          <a:lstStyle/>
          <a:p>
            <a:fld id="{C620B187-D4DD-4F54-9155-8B1CB220C40B}" type="slidenum">
              <a:rPr lang="zh-TW" altLang="en-US" smtClean="0"/>
              <a:t>10</a:t>
            </a:fld>
            <a:endParaRPr lang="zh-TW" altLang="en-US"/>
          </a:p>
        </p:txBody>
      </p:sp>
    </p:spTree>
    <p:extLst>
      <p:ext uri="{BB962C8B-B14F-4D97-AF65-F5344CB8AC3E}">
        <p14:creationId xmlns:p14="http://schemas.microsoft.com/office/powerpoint/2010/main" val="696969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fld id="{EEA166F6-7565-441B-A871-EBC8BFAB7354}" type="datetimeFigureOut">
              <a:rPr lang="zh-TW" altLang="en-US" smtClean="0"/>
              <a:t>2021/12/16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ADB9A16C-9DC4-47BC-86C3-85660D3CFFBD}" type="slidenum">
              <a:rPr lang="zh-TW" altLang="en-US" smtClean="0"/>
              <a:t>‹#›</a:t>
            </a:fld>
            <a:endParaRPr lang="zh-TW"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5808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EEA166F6-7565-441B-A871-EBC8BFAB7354}" type="datetimeFigureOut">
              <a:rPr lang="zh-TW" altLang="en-US" smtClean="0"/>
              <a:t>2021/12/16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ADB9A16C-9DC4-47BC-86C3-85660D3CFFBD}" type="slidenum">
              <a:rPr lang="zh-TW" altLang="en-US" smtClean="0"/>
              <a:t>‹#›</a:t>
            </a:fld>
            <a:endParaRPr lang="zh-TW" altLang="en-US"/>
          </a:p>
        </p:txBody>
      </p:sp>
    </p:spTree>
    <p:extLst>
      <p:ext uri="{BB962C8B-B14F-4D97-AF65-F5344CB8AC3E}">
        <p14:creationId xmlns:p14="http://schemas.microsoft.com/office/powerpoint/2010/main" val="2888497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EEA166F6-7565-441B-A871-EBC8BFAB7354}" type="datetimeFigureOut">
              <a:rPr lang="zh-TW" altLang="en-US" smtClean="0"/>
              <a:t>2021/12/16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ADB9A16C-9DC4-47BC-86C3-85660D3CFFBD}" type="slidenum">
              <a:rPr lang="zh-TW" altLang="en-US" smtClean="0"/>
              <a:t>‹#›</a:t>
            </a:fld>
            <a:endParaRPr lang="zh-TW" altLang="en-US"/>
          </a:p>
        </p:txBody>
      </p:sp>
    </p:spTree>
    <p:extLst>
      <p:ext uri="{BB962C8B-B14F-4D97-AF65-F5344CB8AC3E}">
        <p14:creationId xmlns:p14="http://schemas.microsoft.com/office/powerpoint/2010/main" val="2056802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EEA166F6-7565-441B-A871-EBC8BFAB7354}" type="datetimeFigureOut">
              <a:rPr lang="zh-TW" altLang="en-US" smtClean="0"/>
              <a:t>2021/12/16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ADB9A16C-9DC4-47BC-86C3-85660D3CFFBD}" type="slidenum">
              <a:rPr lang="zh-TW" altLang="en-US" smtClean="0"/>
              <a:t>‹#›</a:t>
            </a:fld>
            <a:endParaRPr lang="zh-TW" altLang="en-US"/>
          </a:p>
        </p:txBody>
      </p:sp>
    </p:spTree>
    <p:extLst>
      <p:ext uri="{BB962C8B-B14F-4D97-AF65-F5344CB8AC3E}">
        <p14:creationId xmlns:p14="http://schemas.microsoft.com/office/powerpoint/2010/main" val="3983678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EEA166F6-7565-441B-A871-EBC8BFAB7354}" type="datetimeFigureOut">
              <a:rPr lang="zh-TW" altLang="en-US" smtClean="0"/>
              <a:t>2021/12/16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ADB9A16C-9DC4-47BC-86C3-85660D3CFFBD}" type="slidenum">
              <a:rPr lang="zh-TW" altLang="en-US" smtClean="0"/>
              <a:t>‹#›</a:t>
            </a:fld>
            <a:endParaRPr lang="zh-TW"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3139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EEA166F6-7565-441B-A871-EBC8BFAB7354}" type="datetimeFigureOut">
              <a:rPr lang="zh-TW" altLang="en-US" smtClean="0"/>
              <a:t>2021/12/16</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ADB9A16C-9DC4-47BC-86C3-85660D3CFFBD}" type="slidenum">
              <a:rPr lang="zh-TW" altLang="en-US" smtClean="0"/>
              <a:t>‹#›</a:t>
            </a:fld>
            <a:endParaRPr lang="zh-TW" altLang="en-US"/>
          </a:p>
        </p:txBody>
      </p:sp>
    </p:spTree>
    <p:extLst>
      <p:ext uri="{BB962C8B-B14F-4D97-AF65-F5344CB8AC3E}">
        <p14:creationId xmlns:p14="http://schemas.microsoft.com/office/powerpoint/2010/main" val="3694258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1097280" y="2582334"/>
            <a:ext cx="4937760" cy="33782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6217920" y="2582334"/>
            <a:ext cx="4937760" cy="33782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EEA166F6-7565-441B-A871-EBC8BFAB7354}" type="datetimeFigureOut">
              <a:rPr lang="zh-TW" altLang="en-US" smtClean="0"/>
              <a:t>2021/12/16</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ADB9A16C-9DC4-47BC-86C3-85660D3CFFBD}" type="slidenum">
              <a:rPr lang="zh-TW" altLang="en-US" smtClean="0"/>
              <a:t>‹#›</a:t>
            </a:fld>
            <a:endParaRPr lang="zh-TW" altLang="en-US"/>
          </a:p>
        </p:txBody>
      </p:sp>
    </p:spTree>
    <p:extLst>
      <p:ext uri="{BB962C8B-B14F-4D97-AF65-F5344CB8AC3E}">
        <p14:creationId xmlns:p14="http://schemas.microsoft.com/office/powerpoint/2010/main" val="668800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EEA166F6-7565-441B-A871-EBC8BFAB7354}" type="datetimeFigureOut">
              <a:rPr lang="zh-TW" altLang="en-US" smtClean="0"/>
              <a:t>2021/12/16</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ADB9A16C-9DC4-47BC-86C3-85660D3CFFBD}" type="slidenum">
              <a:rPr lang="zh-TW" altLang="en-US" smtClean="0"/>
              <a:t>‹#›</a:t>
            </a:fld>
            <a:endParaRPr lang="zh-TW" altLang="en-US"/>
          </a:p>
        </p:txBody>
      </p:sp>
    </p:spTree>
    <p:extLst>
      <p:ext uri="{BB962C8B-B14F-4D97-AF65-F5344CB8AC3E}">
        <p14:creationId xmlns:p14="http://schemas.microsoft.com/office/powerpoint/2010/main" val="912070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EA166F6-7565-441B-A871-EBC8BFAB7354}" type="datetimeFigureOut">
              <a:rPr lang="zh-TW" altLang="en-US" smtClean="0"/>
              <a:t>2021/12/16</a:t>
            </a:fld>
            <a:endParaRPr lang="zh-TW"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zh-TW" altLang="en-US"/>
          </a:p>
        </p:txBody>
      </p:sp>
      <p:sp>
        <p:nvSpPr>
          <p:cNvPr id="9" name="Slide Number Placeholder 8"/>
          <p:cNvSpPr>
            <a:spLocks noGrp="1"/>
          </p:cNvSpPr>
          <p:nvPr>
            <p:ph type="sldNum" sz="quarter" idx="12"/>
          </p:nvPr>
        </p:nvSpPr>
        <p:spPr/>
        <p:txBody>
          <a:bodyPr/>
          <a:lstStyle/>
          <a:p>
            <a:fld id="{ADB9A16C-9DC4-47BC-86C3-85660D3CFFBD}" type="slidenum">
              <a:rPr lang="zh-TW" altLang="en-US" smtClean="0"/>
              <a:t>‹#›</a:t>
            </a:fld>
            <a:endParaRPr lang="zh-TW" altLang="en-US"/>
          </a:p>
        </p:txBody>
      </p:sp>
    </p:spTree>
    <p:extLst>
      <p:ext uri="{BB962C8B-B14F-4D97-AF65-F5344CB8AC3E}">
        <p14:creationId xmlns:p14="http://schemas.microsoft.com/office/powerpoint/2010/main" val="3125136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輔助字幕的內容">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TW" altLang="en-US"/>
              <a:t>按一下以編輯母片標題樣式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EA166F6-7565-441B-A871-EBC8BFAB7354}" type="datetimeFigureOut">
              <a:rPr lang="zh-TW" altLang="en-US" smtClean="0"/>
              <a:t>2021/12/16</a:t>
            </a:fld>
            <a:endParaRPr lang="zh-TW"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zh-TW"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DB9A16C-9DC4-47BC-86C3-85660D3CFFBD}" type="slidenum">
              <a:rPr lang="zh-TW" altLang="en-US" smtClean="0"/>
              <a:t>‹#›</a:t>
            </a:fld>
            <a:endParaRPr lang="zh-TW" altLang="en-US"/>
          </a:p>
        </p:txBody>
      </p:sp>
    </p:spTree>
    <p:extLst>
      <p:ext uri="{BB962C8B-B14F-4D97-AF65-F5344CB8AC3E}">
        <p14:creationId xmlns:p14="http://schemas.microsoft.com/office/powerpoint/2010/main" val="1635732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輔助字幕的圖片">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EEA166F6-7565-441B-A871-EBC8BFAB7354}" type="datetimeFigureOut">
              <a:rPr lang="zh-TW" altLang="en-US" smtClean="0"/>
              <a:t>2021/12/16</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ADB9A16C-9DC4-47BC-86C3-85660D3CFFBD}" type="slidenum">
              <a:rPr lang="zh-TW" altLang="en-US" smtClean="0"/>
              <a:t>‹#›</a:t>
            </a:fld>
            <a:endParaRPr lang="zh-TW" altLang="en-US"/>
          </a:p>
        </p:txBody>
      </p:sp>
    </p:spTree>
    <p:extLst>
      <p:ext uri="{BB962C8B-B14F-4D97-AF65-F5344CB8AC3E}">
        <p14:creationId xmlns:p14="http://schemas.microsoft.com/office/powerpoint/2010/main" val="2574423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EA166F6-7565-441B-A871-EBC8BFAB7354}" type="datetimeFigureOut">
              <a:rPr lang="zh-TW" altLang="en-US" smtClean="0"/>
              <a:t>2021/12/16</a:t>
            </a:fld>
            <a:endParaRPr lang="zh-TW"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zh-TW"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DB9A16C-9DC4-47BC-86C3-85660D3CFFBD}" type="slidenum">
              <a:rPr lang="zh-TW" altLang="en-US" smtClean="0"/>
              <a:t>‹#›</a:t>
            </a:fld>
            <a:endParaRPr lang="zh-TW"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52574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65B4592-FA52-4568-8BB4-43EEC52FF7A1}"/>
              </a:ext>
            </a:extLst>
          </p:cNvPr>
          <p:cNvSpPr>
            <a:spLocks noGrp="1"/>
          </p:cNvSpPr>
          <p:nvPr>
            <p:ph type="ctrTitle"/>
          </p:nvPr>
        </p:nvSpPr>
        <p:spPr>
          <a:xfrm>
            <a:off x="1097280" y="758952"/>
            <a:ext cx="10637520" cy="3566160"/>
          </a:xfrm>
        </p:spPr>
        <p:txBody>
          <a:bodyPr>
            <a:normAutofit/>
          </a:bodyPr>
          <a:lstStyle/>
          <a:p>
            <a:pPr algn="ctr">
              <a:lnSpc>
                <a:spcPct val="125000"/>
              </a:lnSpc>
              <a:spcBef>
                <a:spcPts val="300"/>
              </a:spcBef>
              <a:spcAft>
                <a:spcPts val="300"/>
              </a:spcAft>
            </a:pPr>
            <a:r>
              <a:rPr lang="en-US" altLang="zh-TW" sz="4000" dirty="0"/>
              <a:t>A driving simulator study to explore the effects of text size on the</a:t>
            </a:r>
            <a:r>
              <a:rPr lang="zh-TW" altLang="en-US" sz="4000" dirty="0"/>
              <a:t> </a:t>
            </a:r>
            <a:r>
              <a:rPr lang="en-US" altLang="zh-TW" sz="4000" dirty="0"/>
              <a:t>visual demand of in-vehicle displays</a:t>
            </a:r>
            <a:endParaRPr lang="zh-TW" altLang="en-US" sz="4000" dirty="0"/>
          </a:p>
        </p:txBody>
      </p:sp>
      <p:sp>
        <p:nvSpPr>
          <p:cNvPr id="3" name="副標題 2">
            <a:extLst>
              <a:ext uri="{FF2B5EF4-FFF2-40B4-BE49-F238E27FC236}">
                <a16:creationId xmlns:a16="http://schemas.microsoft.com/office/drawing/2014/main" id="{7BBCE08D-2044-4ADC-BD6A-E048B602B752}"/>
              </a:ext>
            </a:extLst>
          </p:cNvPr>
          <p:cNvSpPr>
            <a:spLocks noGrp="1"/>
          </p:cNvSpPr>
          <p:nvPr>
            <p:ph type="subTitle" idx="1"/>
          </p:nvPr>
        </p:nvSpPr>
        <p:spPr>
          <a:xfrm>
            <a:off x="1100051" y="4455620"/>
            <a:ext cx="10058400" cy="1643427"/>
          </a:xfrm>
        </p:spPr>
        <p:txBody>
          <a:bodyPr>
            <a:normAutofit fontScale="92500" lnSpcReduction="20000"/>
          </a:bodyPr>
          <a:lstStyle/>
          <a:p>
            <a:r>
              <a:rPr lang="zh-TW" altLang="en-US" cap="none" dirty="0"/>
              <a:t>作者：</a:t>
            </a:r>
            <a:r>
              <a:rPr lang="en-US" altLang="zh-TW" cap="none" dirty="0"/>
              <a:t> Elizabeth </a:t>
            </a:r>
            <a:r>
              <a:rPr lang="en-US" altLang="zh-TW" cap="none" dirty="0" err="1"/>
              <a:t>Crundall</a:t>
            </a:r>
            <a:r>
              <a:rPr lang="en-US" altLang="zh-TW" cap="none" dirty="0"/>
              <a:t>, David R. Large, Gary Burnett</a:t>
            </a:r>
          </a:p>
          <a:p>
            <a:r>
              <a:rPr lang="zh-TW" altLang="en-US" cap="none" dirty="0"/>
              <a:t>期刊：</a:t>
            </a:r>
            <a:r>
              <a:rPr lang="en-US" altLang="zh-TW" cap="none" dirty="0"/>
              <a:t>Displays 43 (2016) 23–29</a:t>
            </a:r>
          </a:p>
          <a:p>
            <a:r>
              <a:rPr lang="zh-TW" altLang="en-US" cap="none" dirty="0"/>
              <a:t>學生：陳瑀婕</a:t>
            </a:r>
          </a:p>
          <a:p>
            <a:r>
              <a:rPr lang="zh-TW" altLang="en-US" cap="none" dirty="0"/>
              <a:t>指導教授：柳永青 教授</a:t>
            </a:r>
          </a:p>
          <a:p>
            <a:endParaRPr lang="zh-TW" altLang="en-US" dirty="0"/>
          </a:p>
        </p:txBody>
      </p:sp>
    </p:spTree>
    <p:extLst>
      <p:ext uri="{BB962C8B-B14F-4D97-AF65-F5344CB8AC3E}">
        <p14:creationId xmlns:p14="http://schemas.microsoft.com/office/powerpoint/2010/main" val="29006315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Method-</a:t>
            </a:r>
            <a:r>
              <a:rPr lang="zh-TW" altLang="en-US" dirty="0"/>
              <a:t>文字</a:t>
            </a:r>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a:xfrm>
            <a:off x="1097279" y="1845734"/>
            <a:ext cx="10412549" cy="4725663"/>
          </a:xfrm>
        </p:spPr>
        <p:txBody>
          <a:bodyPr>
            <a:normAutofit/>
          </a:bodyPr>
          <a:lstStyle/>
          <a:p>
            <a:pPr>
              <a:lnSpc>
                <a:spcPct val="125000"/>
              </a:lnSpc>
              <a:spcBef>
                <a:spcPts val="300"/>
              </a:spcBef>
              <a:spcAft>
                <a:spcPts val="300"/>
              </a:spcAft>
              <a:buFont typeface="Wingdings" panose="05000000000000000000" pitchFamily="2" charset="2"/>
              <a:buChar char="Ø"/>
            </a:pPr>
            <a:r>
              <a:rPr lang="zh-TW" altLang="en-US" dirty="0"/>
              <a:t>以</a:t>
            </a:r>
            <a:r>
              <a:rPr lang="en-US" altLang="zh-TW" dirty="0"/>
              <a:t>ISO</a:t>
            </a:r>
            <a:r>
              <a:rPr lang="zh-TW" altLang="en-US" dirty="0"/>
              <a:t> </a:t>
            </a:r>
            <a:r>
              <a:rPr lang="en-US" altLang="zh-TW" dirty="0"/>
              <a:t>9241-3</a:t>
            </a:r>
            <a:r>
              <a:rPr lang="zh-TW" altLang="en-US" dirty="0"/>
              <a:t>生成文本，以隨機字串組成單詞，包含英文字母大小寫及數字。</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總字母數為</a:t>
            </a:r>
            <a:r>
              <a:rPr lang="en-US" altLang="zh-TW" dirty="0"/>
              <a:t>150</a:t>
            </a:r>
            <a:r>
              <a:rPr lang="zh-TW" altLang="en-US" dirty="0"/>
              <a:t>個，每行有</a:t>
            </a:r>
            <a:r>
              <a:rPr lang="en-US" altLang="zh-TW" dirty="0"/>
              <a:t>30</a:t>
            </a:r>
            <a:r>
              <a:rPr lang="zh-TW" altLang="en-US" dirty="0"/>
              <a:t>個，有</a:t>
            </a:r>
            <a:r>
              <a:rPr lang="en-US" altLang="zh-TW" dirty="0"/>
              <a:t>5</a:t>
            </a:r>
            <a:r>
              <a:rPr lang="zh-TW" altLang="en-US" dirty="0"/>
              <a:t>行。</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每一行的字母大小分別為：</a:t>
            </a:r>
            <a:r>
              <a:rPr lang="en-US" altLang="zh-TW" dirty="0"/>
              <a:t> 9mm</a:t>
            </a:r>
            <a:r>
              <a:rPr lang="zh-TW" altLang="en-US" dirty="0"/>
              <a:t>、</a:t>
            </a:r>
            <a:r>
              <a:rPr lang="en-US" altLang="zh-TW" dirty="0"/>
              <a:t>8mm</a:t>
            </a:r>
            <a:r>
              <a:rPr lang="zh-TW" altLang="en-US" dirty="0"/>
              <a:t>、</a:t>
            </a:r>
            <a:r>
              <a:rPr lang="en-US" altLang="zh-TW" dirty="0"/>
              <a:t>6.5mm</a:t>
            </a:r>
            <a:r>
              <a:rPr lang="zh-TW" altLang="en-US" dirty="0"/>
              <a:t>、</a:t>
            </a:r>
            <a:r>
              <a:rPr lang="en-US" altLang="zh-TW" dirty="0"/>
              <a:t>5mm</a:t>
            </a:r>
            <a:r>
              <a:rPr lang="zh-TW" altLang="en-US" dirty="0"/>
              <a:t>、</a:t>
            </a:r>
            <a:r>
              <a:rPr lang="en-US" altLang="zh-TW" dirty="0"/>
              <a:t>4mm</a:t>
            </a:r>
          </a:p>
          <a:p>
            <a:pPr>
              <a:lnSpc>
                <a:spcPct val="125000"/>
              </a:lnSpc>
              <a:spcBef>
                <a:spcPts val="300"/>
              </a:spcBef>
              <a:spcAft>
                <a:spcPts val="300"/>
              </a:spcAft>
              <a:buFont typeface="Wingdings" panose="05000000000000000000" pitchFamily="2" charset="2"/>
              <a:buChar char="Ø"/>
            </a:pPr>
            <a:r>
              <a:rPr lang="zh-TW" altLang="en-US" dirty="0"/>
              <a:t>文本是依據</a:t>
            </a:r>
            <a:r>
              <a:rPr lang="en-US" altLang="zh-TW" dirty="0"/>
              <a:t>Green,</a:t>
            </a:r>
            <a:r>
              <a:rPr lang="zh-TW" altLang="en-US" dirty="0"/>
              <a:t> </a:t>
            </a:r>
            <a:r>
              <a:rPr lang="en-US" altLang="zh-TW" dirty="0"/>
              <a:t>et al.,</a:t>
            </a:r>
            <a:r>
              <a:rPr lang="zh-TW" altLang="en-US" dirty="0"/>
              <a:t> </a:t>
            </a:r>
            <a:r>
              <a:rPr lang="en-US" altLang="zh-TW" dirty="0"/>
              <a:t>(1993)</a:t>
            </a:r>
            <a:r>
              <a:rPr lang="zh-TW" altLang="en-US" dirty="0"/>
              <a:t>的指南所制定：</a:t>
            </a:r>
            <a:endParaRPr lang="en-US" altLang="zh-TW" dirty="0"/>
          </a:p>
          <a:p>
            <a:pPr marL="611460" indent="-342900">
              <a:lnSpc>
                <a:spcPct val="125000"/>
              </a:lnSpc>
              <a:spcBef>
                <a:spcPts val="300"/>
              </a:spcBef>
              <a:spcAft>
                <a:spcPts val="300"/>
              </a:spcAft>
              <a:buFont typeface="Wingdings" panose="05000000000000000000" pitchFamily="2" charset="2"/>
              <a:buChar char="l"/>
            </a:pPr>
            <a:r>
              <a:rPr lang="zh-TW" altLang="en-US" dirty="0"/>
              <a:t>混和大小寫</a:t>
            </a:r>
            <a:r>
              <a:rPr lang="en-US" altLang="zh-TW" dirty="0"/>
              <a:t>(</a:t>
            </a:r>
            <a:r>
              <a:rPr lang="zh-TW" altLang="en-US" dirty="0"/>
              <a:t>指南</a:t>
            </a:r>
            <a:r>
              <a:rPr lang="en-US" altLang="zh-TW" dirty="0"/>
              <a:t>5)</a:t>
            </a:r>
          </a:p>
          <a:p>
            <a:pPr marL="611460" indent="-342900">
              <a:lnSpc>
                <a:spcPct val="125000"/>
              </a:lnSpc>
              <a:spcBef>
                <a:spcPts val="300"/>
              </a:spcBef>
              <a:spcAft>
                <a:spcPts val="300"/>
              </a:spcAft>
              <a:buFont typeface="Wingdings" panose="05000000000000000000" pitchFamily="2" charset="2"/>
              <a:buChar char="l"/>
            </a:pPr>
            <a:r>
              <a:rPr lang="zh-TW" altLang="en-US" dirty="0"/>
              <a:t>普通字體</a:t>
            </a:r>
            <a:r>
              <a:rPr lang="en-US" altLang="zh-TW" dirty="0"/>
              <a:t>(Helvetica)(</a:t>
            </a:r>
            <a:r>
              <a:rPr lang="zh-TW" altLang="en-US" dirty="0"/>
              <a:t>指南</a:t>
            </a:r>
            <a:r>
              <a:rPr lang="en-US" altLang="zh-TW" dirty="0"/>
              <a:t>4)</a:t>
            </a:r>
          </a:p>
          <a:p>
            <a:pPr marL="611460" indent="-342900">
              <a:lnSpc>
                <a:spcPct val="125000"/>
              </a:lnSpc>
              <a:spcBef>
                <a:spcPts val="300"/>
              </a:spcBef>
              <a:spcAft>
                <a:spcPts val="300"/>
              </a:spcAft>
              <a:buFont typeface="Wingdings" panose="05000000000000000000" pitchFamily="2" charset="2"/>
              <a:buChar char="l"/>
            </a:pPr>
            <a:r>
              <a:rPr lang="zh-TW" altLang="en-US" dirty="0"/>
              <a:t>白色字體、黑色背景</a:t>
            </a:r>
            <a:r>
              <a:rPr lang="en-US" altLang="zh-TW" dirty="0"/>
              <a:t>(</a:t>
            </a:r>
            <a:r>
              <a:rPr lang="zh-TW" altLang="en-US" dirty="0"/>
              <a:t>指南</a:t>
            </a:r>
            <a:r>
              <a:rPr lang="en-US" altLang="zh-TW" dirty="0"/>
              <a:t>7)</a:t>
            </a:r>
          </a:p>
          <a:p>
            <a:pPr marL="611460" indent="-342900">
              <a:lnSpc>
                <a:spcPct val="125000"/>
              </a:lnSpc>
              <a:spcBef>
                <a:spcPts val="300"/>
              </a:spcBef>
              <a:spcAft>
                <a:spcPts val="300"/>
              </a:spcAft>
              <a:buFont typeface="Wingdings" panose="05000000000000000000" pitchFamily="2" charset="2"/>
              <a:buChar char="l"/>
            </a:pPr>
            <a:r>
              <a:rPr lang="zh-TW" altLang="en-US" dirty="0"/>
              <a:t>線條與線條間至少距離</a:t>
            </a:r>
            <a:r>
              <a:rPr lang="en-US" altLang="zh-TW" dirty="0"/>
              <a:t>0.6mm(</a:t>
            </a:r>
            <a:r>
              <a:rPr lang="zh-TW" altLang="en-US" dirty="0"/>
              <a:t>指南</a:t>
            </a:r>
            <a:r>
              <a:rPr lang="en-US" altLang="zh-TW" dirty="0"/>
              <a:t>6)</a:t>
            </a:r>
          </a:p>
          <a:p>
            <a:pPr marL="0" indent="-342900">
              <a:lnSpc>
                <a:spcPct val="125000"/>
              </a:lnSpc>
              <a:spcBef>
                <a:spcPts val="300"/>
              </a:spcBef>
              <a:spcAft>
                <a:spcPts val="300"/>
              </a:spcAft>
              <a:buFont typeface="Wingdings" panose="05000000000000000000" pitchFamily="2" charset="2"/>
              <a:buChar char="Ø"/>
            </a:pPr>
            <a:r>
              <a:rPr lang="zh-TW" altLang="en-US" dirty="0"/>
              <a:t>每一行文本都會出現目標字母</a:t>
            </a:r>
            <a:r>
              <a:rPr lang="en-US" altLang="zh-TW" dirty="0"/>
              <a:t>3-5</a:t>
            </a:r>
            <a:r>
              <a:rPr lang="zh-TW" altLang="en-US" dirty="0"/>
              <a:t>次，位置為隨機，限制為該目標字母不能在行首或行尾</a:t>
            </a:r>
            <a:endParaRPr lang="en-US" altLang="zh-TW" dirty="0"/>
          </a:p>
          <a:p>
            <a:pPr marL="0" indent="-342900">
              <a:lnSpc>
                <a:spcPct val="125000"/>
              </a:lnSpc>
              <a:spcBef>
                <a:spcPts val="300"/>
              </a:spcBef>
              <a:spcAft>
                <a:spcPts val="300"/>
              </a:spcAft>
              <a:buFont typeface="Wingdings" panose="05000000000000000000" pitchFamily="2" charset="2"/>
              <a:buChar char="Ø"/>
            </a:pPr>
            <a:r>
              <a:rPr lang="zh-TW" altLang="en-US" dirty="0"/>
              <a:t>受測者在找到目標字母時，按下「</a:t>
            </a:r>
            <a:r>
              <a:rPr lang="en-US" altLang="zh-TW" dirty="0"/>
              <a:t>+</a:t>
            </a:r>
            <a:r>
              <a:rPr lang="zh-TW" altLang="en-US" dirty="0"/>
              <a:t>」按鈕，並在全部閱讀結束後按下「</a:t>
            </a:r>
            <a:r>
              <a:rPr lang="zh-TW" altLang="en-US" dirty="0">
                <a:latin typeface="YouYuan" panose="02010509060101010101" pitchFamily="49" charset="-122"/>
                <a:ea typeface="YouYuan" panose="02010509060101010101" pitchFamily="49" charset="-122"/>
              </a:rPr>
              <a:t>√</a:t>
            </a:r>
            <a:r>
              <a:rPr lang="zh-TW" altLang="en-US" dirty="0"/>
              <a:t>」按鈕。</a:t>
            </a:r>
            <a:endParaRPr lang="en-US" altLang="zh-TW" dirty="0"/>
          </a:p>
          <a:p>
            <a:pPr marL="611460" indent="-342900">
              <a:lnSpc>
                <a:spcPct val="125000"/>
              </a:lnSpc>
              <a:spcBef>
                <a:spcPts val="300"/>
              </a:spcBef>
              <a:spcAft>
                <a:spcPts val="300"/>
              </a:spcAft>
              <a:buFont typeface="Wingdings" panose="05000000000000000000" pitchFamily="2" charset="2"/>
              <a:buChar char="l"/>
            </a:pPr>
            <a:endParaRPr lang="en-US" altLang="zh-TW" dirty="0"/>
          </a:p>
          <a:p>
            <a:pPr marL="360000" indent="0">
              <a:lnSpc>
                <a:spcPct val="125000"/>
              </a:lnSpc>
              <a:spcBef>
                <a:spcPts val="300"/>
              </a:spcBef>
              <a:spcAft>
                <a:spcPts val="300"/>
              </a:spcAft>
              <a:buNone/>
            </a:pPr>
            <a:endParaRPr lang="en-US" altLang="zh-TW" dirty="0"/>
          </a:p>
        </p:txBody>
      </p:sp>
      <p:pic>
        <p:nvPicPr>
          <p:cNvPr id="5" name="圖片 4" descr="一張含有 文字 的圖片&#10;&#10;自動產生的描述">
            <a:extLst>
              <a:ext uri="{FF2B5EF4-FFF2-40B4-BE49-F238E27FC236}">
                <a16:creationId xmlns:a16="http://schemas.microsoft.com/office/drawing/2014/main" id="{F6FDA1E4-229B-444B-93E4-8CDD2022C79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49704" y="3429000"/>
            <a:ext cx="3945017" cy="1946640"/>
          </a:xfrm>
          <a:prstGeom prst="rect">
            <a:avLst/>
          </a:prstGeom>
        </p:spPr>
      </p:pic>
    </p:spTree>
    <p:extLst>
      <p:ext uri="{BB962C8B-B14F-4D97-AF65-F5344CB8AC3E}">
        <p14:creationId xmlns:p14="http://schemas.microsoft.com/office/powerpoint/2010/main" val="23879681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Method-</a:t>
            </a:r>
            <a:r>
              <a:rPr lang="zh-TW" altLang="en-US" dirty="0"/>
              <a:t>程序</a:t>
            </a:r>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p:txBody>
          <a:bodyPr/>
          <a:lstStyle/>
          <a:p>
            <a:pPr>
              <a:lnSpc>
                <a:spcPct val="125000"/>
              </a:lnSpc>
              <a:spcBef>
                <a:spcPts val="300"/>
              </a:spcBef>
              <a:spcAft>
                <a:spcPts val="300"/>
              </a:spcAft>
              <a:buFont typeface="Wingdings" panose="05000000000000000000" pitchFamily="2" charset="2"/>
              <a:buChar char="Ø"/>
            </a:pPr>
            <a:r>
              <a:rPr lang="zh-TW" altLang="en-US" dirty="0"/>
              <a:t>先向受測者介紹實驗並簽署同意書</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告知受測者如何操作模擬器，並進行試駕，以讓受測者熟悉模擬器</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在出現第一行文本前，受測者會先在模擬器行駛</a:t>
            </a:r>
            <a:r>
              <a:rPr lang="en-US" altLang="zh-TW" dirty="0"/>
              <a:t>2</a:t>
            </a:r>
            <a:r>
              <a:rPr lang="zh-TW" altLang="en-US" dirty="0"/>
              <a:t>分鐘，收集基線駕駛數據</a:t>
            </a:r>
            <a:endParaRPr lang="en-US" altLang="zh-TW" dirty="0"/>
          </a:p>
          <a:p>
            <a:pPr>
              <a:lnSpc>
                <a:spcPct val="125000"/>
              </a:lnSpc>
              <a:spcBef>
                <a:spcPts val="300"/>
              </a:spcBef>
              <a:spcAft>
                <a:spcPts val="300"/>
              </a:spcAft>
              <a:buFont typeface="Wingdings" panose="05000000000000000000" pitchFamily="2" charset="2"/>
              <a:buChar char="Ø"/>
            </a:pPr>
            <a:r>
              <a:rPr lang="en-US" altLang="zh-TW" dirty="0"/>
              <a:t>5</a:t>
            </a:r>
            <a:r>
              <a:rPr lang="zh-TW" altLang="en-US" dirty="0"/>
              <a:t>行文本以文字大小由大到小呈現</a:t>
            </a:r>
            <a:r>
              <a:rPr lang="en-US" altLang="zh-TW" dirty="0"/>
              <a:t>(</a:t>
            </a:r>
            <a:r>
              <a:rPr lang="zh-TW" altLang="en-US" dirty="0"/>
              <a:t>軟體的限制</a:t>
            </a:r>
            <a:r>
              <a:rPr lang="en-US" altLang="zh-TW" dirty="0"/>
              <a:t>)</a:t>
            </a:r>
          </a:p>
          <a:p>
            <a:pPr>
              <a:lnSpc>
                <a:spcPct val="125000"/>
              </a:lnSpc>
              <a:spcBef>
                <a:spcPts val="300"/>
              </a:spcBef>
              <a:spcAft>
                <a:spcPts val="300"/>
              </a:spcAft>
              <a:buFont typeface="Wingdings" panose="05000000000000000000" pitchFamily="2" charset="2"/>
              <a:buChar char="Ø"/>
            </a:pPr>
            <a:r>
              <a:rPr lang="zh-TW" altLang="en-US" dirty="0"/>
              <a:t>以從左上到右下的方式閱讀每個文字訊息，並識別目標字母是否存在</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在閱讀完全文後，按下「</a:t>
            </a:r>
            <a:r>
              <a:rPr lang="zh-TW" altLang="en-US" dirty="0">
                <a:latin typeface="YouYuan" panose="02010509060101010101" pitchFamily="49" charset="-122"/>
                <a:ea typeface="YouYuan" panose="02010509060101010101" pitchFamily="49" charset="-122"/>
              </a:rPr>
              <a:t>√</a:t>
            </a:r>
            <a:r>
              <a:rPr lang="zh-TW" altLang="en-US" dirty="0"/>
              <a:t>」按鈕，螢幕變為空白，受測者需評比文字大小是否合適</a:t>
            </a:r>
            <a:r>
              <a:rPr lang="en-US" altLang="zh-TW" dirty="0"/>
              <a:t>(1-5</a:t>
            </a:r>
            <a:r>
              <a:rPr lang="zh-TW" altLang="en-US" dirty="0"/>
              <a:t>，</a:t>
            </a:r>
            <a:r>
              <a:rPr lang="en-US" altLang="zh-TW" dirty="0"/>
              <a:t>1=</a:t>
            </a:r>
            <a:r>
              <a:rPr lang="zh-TW" altLang="en-US" dirty="0"/>
              <a:t>太小，</a:t>
            </a:r>
            <a:r>
              <a:rPr lang="en-US" altLang="zh-TW" dirty="0"/>
              <a:t>3=</a:t>
            </a:r>
            <a:r>
              <a:rPr lang="zh-TW" altLang="en-US" dirty="0"/>
              <a:t>適中，</a:t>
            </a:r>
            <a:r>
              <a:rPr lang="en-US" altLang="zh-TW" dirty="0"/>
              <a:t>5=</a:t>
            </a:r>
            <a:r>
              <a:rPr lang="zh-TW" altLang="en-US" dirty="0"/>
              <a:t>太大</a:t>
            </a:r>
            <a:r>
              <a:rPr lang="en-US" altLang="zh-TW" dirty="0"/>
              <a:t>)</a:t>
            </a:r>
            <a:endParaRPr lang="zh-TW" altLang="en-US" dirty="0"/>
          </a:p>
        </p:txBody>
      </p:sp>
    </p:spTree>
    <p:extLst>
      <p:ext uri="{BB962C8B-B14F-4D97-AF65-F5344CB8AC3E}">
        <p14:creationId xmlns:p14="http://schemas.microsoft.com/office/powerpoint/2010/main" val="21647435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Method-</a:t>
            </a:r>
            <a:r>
              <a:rPr lang="zh-TW" altLang="en-US" dirty="0"/>
              <a:t>實驗設計</a:t>
            </a:r>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a:xfrm>
            <a:off x="1097280" y="1845734"/>
            <a:ext cx="10058400" cy="4438952"/>
          </a:xfrm>
        </p:spPr>
        <p:txBody>
          <a:bodyPr>
            <a:normAutofit/>
          </a:bodyPr>
          <a:lstStyle/>
          <a:p>
            <a:pPr>
              <a:lnSpc>
                <a:spcPct val="125000"/>
              </a:lnSpc>
              <a:spcBef>
                <a:spcPts val="300"/>
              </a:spcBef>
              <a:spcAft>
                <a:spcPts val="300"/>
              </a:spcAft>
              <a:buFont typeface="Wingdings" panose="05000000000000000000" pitchFamily="2" charset="2"/>
              <a:buChar char="Ø"/>
            </a:pPr>
            <a:r>
              <a:rPr lang="zh-TW" altLang="en-US" sz="2200" dirty="0"/>
              <a:t>使用重複測量設計</a:t>
            </a:r>
            <a:endParaRPr lang="en-US" altLang="zh-TW" sz="2200" dirty="0"/>
          </a:p>
          <a:p>
            <a:pPr>
              <a:lnSpc>
                <a:spcPct val="125000"/>
              </a:lnSpc>
              <a:spcBef>
                <a:spcPts val="300"/>
              </a:spcBef>
              <a:spcAft>
                <a:spcPts val="300"/>
              </a:spcAft>
              <a:buFont typeface="Wingdings" panose="05000000000000000000" pitchFamily="2" charset="2"/>
              <a:buChar char="Ø"/>
            </a:pPr>
            <a:r>
              <a:rPr lang="zh-TW" altLang="en-US" sz="2200" dirty="0"/>
              <a:t>自變項：</a:t>
            </a:r>
            <a:endParaRPr lang="en-US" altLang="zh-TW" sz="2200" dirty="0"/>
          </a:p>
          <a:p>
            <a:pPr marL="360000">
              <a:lnSpc>
                <a:spcPct val="125000"/>
              </a:lnSpc>
              <a:spcBef>
                <a:spcPts val="300"/>
              </a:spcBef>
              <a:spcAft>
                <a:spcPts val="300"/>
              </a:spcAft>
              <a:buFont typeface="Wingdings" panose="05000000000000000000" pitchFamily="2" charset="2"/>
              <a:buChar char="l"/>
            </a:pPr>
            <a:r>
              <a:rPr lang="zh-TW" altLang="en-US" dirty="0"/>
              <a:t>文字訊息大小</a:t>
            </a:r>
            <a:r>
              <a:rPr lang="en-US" altLang="zh-TW" dirty="0"/>
              <a:t>(9mm</a:t>
            </a:r>
            <a:r>
              <a:rPr lang="zh-TW" altLang="en-US" dirty="0"/>
              <a:t>、</a:t>
            </a:r>
            <a:r>
              <a:rPr lang="en-US" altLang="zh-TW" dirty="0"/>
              <a:t>8mm</a:t>
            </a:r>
            <a:r>
              <a:rPr lang="zh-TW" altLang="en-US" dirty="0"/>
              <a:t>、</a:t>
            </a:r>
            <a:r>
              <a:rPr lang="en-US" altLang="zh-TW" dirty="0"/>
              <a:t>6.5mm</a:t>
            </a:r>
            <a:r>
              <a:rPr lang="zh-TW" altLang="en-US" dirty="0"/>
              <a:t>、</a:t>
            </a:r>
            <a:r>
              <a:rPr lang="en-US" altLang="zh-TW" dirty="0"/>
              <a:t>5mm</a:t>
            </a:r>
            <a:r>
              <a:rPr lang="zh-TW" altLang="en-US" dirty="0"/>
              <a:t>、</a:t>
            </a:r>
            <a:r>
              <a:rPr lang="en-US" altLang="zh-TW" dirty="0"/>
              <a:t>4mm)</a:t>
            </a:r>
          </a:p>
          <a:p>
            <a:pPr>
              <a:lnSpc>
                <a:spcPct val="125000"/>
              </a:lnSpc>
              <a:spcBef>
                <a:spcPts val="300"/>
              </a:spcBef>
              <a:spcAft>
                <a:spcPts val="300"/>
              </a:spcAft>
              <a:buFont typeface="Wingdings" panose="05000000000000000000" pitchFamily="2" charset="2"/>
              <a:buChar char="Ø"/>
            </a:pPr>
            <a:r>
              <a:rPr lang="zh-TW" altLang="en-US" sz="2200" dirty="0"/>
              <a:t>依變項：</a:t>
            </a:r>
            <a:endParaRPr lang="en-US" altLang="zh-TW" dirty="0"/>
          </a:p>
          <a:p>
            <a:pPr marL="611460" indent="-342900">
              <a:lnSpc>
                <a:spcPct val="125000"/>
              </a:lnSpc>
              <a:spcBef>
                <a:spcPts val="300"/>
              </a:spcBef>
              <a:spcAft>
                <a:spcPts val="300"/>
              </a:spcAft>
              <a:buFont typeface="Wingdings" panose="05000000000000000000" pitchFamily="2" charset="2"/>
              <a:buChar char="l"/>
            </a:pPr>
            <a:r>
              <a:rPr lang="zh-TW" altLang="en-US" dirty="0"/>
              <a:t>速度的平均值及標準差</a:t>
            </a:r>
            <a:endParaRPr lang="en-US" altLang="zh-TW" dirty="0"/>
          </a:p>
          <a:p>
            <a:pPr marL="611460" indent="-342900">
              <a:lnSpc>
                <a:spcPct val="125000"/>
              </a:lnSpc>
              <a:spcBef>
                <a:spcPts val="300"/>
              </a:spcBef>
              <a:spcAft>
                <a:spcPts val="300"/>
              </a:spcAft>
              <a:buFont typeface="Wingdings" panose="05000000000000000000" pitchFamily="2" charset="2"/>
              <a:buChar char="l"/>
            </a:pPr>
            <a:r>
              <a:rPr lang="zh-TW" altLang="en-US" dirty="0"/>
              <a:t>車道位置的平均值及標準差</a:t>
            </a:r>
          </a:p>
          <a:p>
            <a:pPr marL="611460" indent="-342900">
              <a:lnSpc>
                <a:spcPct val="125000"/>
              </a:lnSpc>
              <a:spcBef>
                <a:spcPts val="300"/>
              </a:spcBef>
              <a:spcAft>
                <a:spcPts val="300"/>
              </a:spcAft>
              <a:buFont typeface="Wingdings" panose="05000000000000000000" pitchFamily="2" charset="2"/>
              <a:buChar char="l"/>
            </a:pPr>
            <a:r>
              <a:rPr lang="zh-TW" altLang="en-US" dirty="0"/>
              <a:t>掃視次數：以持續</a:t>
            </a:r>
            <a:r>
              <a:rPr lang="en-US" altLang="zh-TW" dirty="0"/>
              <a:t>2</a:t>
            </a:r>
            <a:r>
              <a:rPr lang="zh-TW" altLang="en-US" dirty="0"/>
              <a:t>秒進行分析</a:t>
            </a:r>
            <a:endParaRPr lang="en-US" altLang="zh-TW" dirty="0"/>
          </a:p>
          <a:p>
            <a:pPr marL="611460" indent="-342900">
              <a:lnSpc>
                <a:spcPct val="125000"/>
              </a:lnSpc>
              <a:spcBef>
                <a:spcPts val="300"/>
              </a:spcBef>
              <a:spcAft>
                <a:spcPts val="300"/>
              </a:spcAft>
              <a:buFont typeface="Wingdings" panose="05000000000000000000" pitchFamily="2" charset="2"/>
              <a:buChar char="l"/>
            </a:pPr>
            <a:r>
              <a:rPr lang="zh-TW" altLang="en-US" dirty="0"/>
              <a:t>掃視的平均持續時間：以持續</a:t>
            </a:r>
            <a:r>
              <a:rPr lang="en-US" altLang="zh-TW" dirty="0"/>
              <a:t>2</a:t>
            </a:r>
            <a:r>
              <a:rPr lang="zh-TW" altLang="en-US" dirty="0"/>
              <a:t>秒進行分析</a:t>
            </a:r>
            <a:endParaRPr lang="en-US" altLang="zh-TW" dirty="0"/>
          </a:p>
          <a:p>
            <a:pPr marL="611460" indent="-342900">
              <a:lnSpc>
                <a:spcPct val="125000"/>
              </a:lnSpc>
              <a:spcBef>
                <a:spcPts val="300"/>
              </a:spcBef>
              <a:spcAft>
                <a:spcPts val="300"/>
              </a:spcAft>
              <a:buFont typeface="Wingdings" panose="05000000000000000000" pitchFamily="2" charset="2"/>
              <a:buChar char="ü"/>
            </a:pPr>
            <a:r>
              <a:rPr lang="zh-TW" altLang="en-US" sz="1900" dirty="0"/>
              <a:t>持續超過 </a:t>
            </a:r>
            <a:r>
              <a:rPr lang="en-US" altLang="zh-TW" sz="1900" dirty="0"/>
              <a:t>2 </a:t>
            </a:r>
            <a:r>
              <a:rPr lang="zh-TW" altLang="en-US" sz="1900" dirty="0"/>
              <a:t>秒會增加至少兩倍的碰撞風險</a:t>
            </a:r>
            <a:r>
              <a:rPr lang="en-US" altLang="zh-TW" sz="1900" dirty="0"/>
              <a:t>(</a:t>
            </a:r>
            <a:r>
              <a:rPr lang="en-US" altLang="zh-TW" sz="1900" dirty="0" err="1"/>
              <a:t>Klauer</a:t>
            </a:r>
            <a:r>
              <a:rPr lang="en-US" altLang="zh-TW" sz="1900" dirty="0"/>
              <a:t>, Dingus, Neale, </a:t>
            </a:r>
            <a:r>
              <a:rPr lang="en-US" altLang="zh-TW" sz="1900" dirty="0" err="1"/>
              <a:t>Sudweeks</a:t>
            </a:r>
            <a:r>
              <a:rPr lang="en-US" altLang="zh-TW" sz="1900" dirty="0"/>
              <a:t>, &amp; Ramsey, 2006)</a:t>
            </a:r>
          </a:p>
        </p:txBody>
      </p:sp>
    </p:spTree>
    <p:extLst>
      <p:ext uri="{BB962C8B-B14F-4D97-AF65-F5344CB8AC3E}">
        <p14:creationId xmlns:p14="http://schemas.microsoft.com/office/powerpoint/2010/main" val="1854992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Result-</a:t>
            </a:r>
            <a:r>
              <a:rPr lang="zh-TW" altLang="en-US" dirty="0"/>
              <a:t>視覺行為</a:t>
            </a:r>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p:txBody>
          <a:bodyPr/>
          <a:lstStyle/>
          <a:p>
            <a:pPr>
              <a:lnSpc>
                <a:spcPct val="125000"/>
              </a:lnSpc>
              <a:spcBef>
                <a:spcPts val="300"/>
              </a:spcBef>
              <a:spcAft>
                <a:spcPts val="300"/>
              </a:spcAft>
              <a:buFont typeface="Wingdings" panose="05000000000000000000" pitchFamily="2" charset="2"/>
              <a:buChar char="Ø"/>
            </a:pPr>
            <a:r>
              <a:rPr lang="zh-TW" altLang="en-US" dirty="0"/>
              <a:t>文字大小訊息對總掃射時間沒有顯著影響</a:t>
            </a:r>
            <a:r>
              <a:rPr lang="en-US" altLang="zh-TW" dirty="0"/>
              <a:t>(F(4,52)=0.578,</a:t>
            </a:r>
            <a:r>
              <a:rPr lang="zh-TW" altLang="en-US" dirty="0"/>
              <a:t> </a:t>
            </a:r>
            <a:r>
              <a:rPr lang="en-US" altLang="zh-TW" dirty="0"/>
              <a:t>p=0.680)</a:t>
            </a:r>
            <a:r>
              <a:rPr lang="zh-TW" altLang="en-US" dirty="0"/>
              <a:t>。</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文字大小訊息對平均掃射時間有顯著影響</a:t>
            </a:r>
            <a:r>
              <a:rPr lang="en-US" altLang="zh-TW" dirty="0"/>
              <a:t>(F(4,52)=10.707,</a:t>
            </a:r>
            <a:r>
              <a:rPr lang="zh-TW" altLang="en-US" dirty="0"/>
              <a:t> </a:t>
            </a:r>
            <a:r>
              <a:rPr lang="en-US" altLang="zh-TW" dirty="0"/>
              <a:t>p&lt;0.001)</a:t>
            </a:r>
            <a:r>
              <a:rPr lang="zh-TW" altLang="en-US" dirty="0"/>
              <a:t>，</a:t>
            </a:r>
            <a:endParaRPr lang="en-US" altLang="zh-TW" dirty="0"/>
          </a:p>
          <a:p>
            <a:pPr marL="0" indent="0">
              <a:lnSpc>
                <a:spcPct val="125000"/>
              </a:lnSpc>
              <a:spcBef>
                <a:spcPts val="300"/>
              </a:spcBef>
              <a:spcAft>
                <a:spcPts val="300"/>
              </a:spcAft>
              <a:buNone/>
            </a:pPr>
            <a:r>
              <a:rPr lang="zh-TW" altLang="en-US" dirty="0">
                <a:sym typeface="Wingdings" panose="05000000000000000000" pitchFamily="2" charset="2"/>
              </a:rPr>
              <a:t></a:t>
            </a:r>
            <a:r>
              <a:rPr lang="en-US" altLang="zh-TW" dirty="0">
                <a:sym typeface="Wingdings" panose="05000000000000000000" pitchFamily="2" charset="2"/>
              </a:rPr>
              <a:t>6.5mm</a:t>
            </a:r>
            <a:r>
              <a:rPr lang="zh-TW" altLang="en-US" dirty="0">
                <a:sym typeface="Wingdings" panose="05000000000000000000" pitchFamily="2" charset="2"/>
              </a:rPr>
              <a:t>、</a:t>
            </a:r>
            <a:r>
              <a:rPr lang="en-US" altLang="zh-TW" dirty="0">
                <a:sym typeface="Wingdings" panose="05000000000000000000" pitchFamily="2" charset="2"/>
              </a:rPr>
              <a:t>8mm</a:t>
            </a:r>
            <a:r>
              <a:rPr lang="zh-TW" altLang="en-US" dirty="0">
                <a:sym typeface="Wingdings" panose="05000000000000000000" pitchFamily="2" charset="2"/>
              </a:rPr>
              <a:t>有顯著降低掃射次數</a:t>
            </a:r>
            <a:endParaRPr lang="en-US" altLang="zh-TW" dirty="0">
              <a:sym typeface="Wingdings" panose="05000000000000000000" pitchFamily="2" charset="2"/>
            </a:endParaRPr>
          </a:p>
          <a:p>
            <a:pPr>
              <a:lnSpc>
                <a:spcPct val="125000"/>
              </a:lnSpc>
              <a:spcBef>
                <a:spcPts val="300"/>
              </a:spcBef>
              <a:spcAft>
                <a:spcPts val="300"/>
              </a:spcAft>
              <a:buFont typeface="Wingdings" panose="05000000000000000000" pitchFamily="2" charset="2"/>
              <a:buChar char="Ø"/>
            </a:pPr>
            <a:r>
              <a:rPr lang="zh-TW" altLang="en-US" dirty="0"/>
              <a:t>文字大小對超過</a:t>
            </a:r>
            <a:r>
              <a:rPr lang="en-US" altLang="zh-TW" dirty="0"/>
              <a:t>2</a:t>
            </a:r>
            <a:r>
              <a:rPr lang="zh-TW" altLang="en-US" dirty="0"/>
              <a:t>秒的掃射次數有顯著影響</a:t>
            </a:r>
            <a:r>
              <a:rPr lang="en-US" altLang="zh-TW" dirty="0"/>
              <a:t>(F(4,52) = 5.297, p &lt; 0.01) </a:t>
            </a:r>
            <a:r>
              <a:rPr lang="zh-TW" altLang="en-US" dirty="0"/>
              <a:t>，</a:t>
            </a:r>
            <a:endParaRPr lang="en-US" altLang="zh-TW" dirty="0"/>
          </a:p>
          <a:p>
            <a:pPr marL="0" indent="0">
              <a:lnSpc>
                <a:spcPct val="125000"/>
              </a:lnSpc>
              <a:spcBef>
                <a:spcPts val="300"/>
              </a:spcBef>
              <a:spcAft>
                <a:spcPts val="300"/>
              </a:spcAft>
              <a:buNone/>
            </a:pPr>
            <a:r>
              <a:rPr lang="zh-TW" altLang="en-US" dirty="0">
                <a:sym typeface="Wingdings" panose="05000000000000000000" pitchFamily="2" charset="2"/>
              </a:rPr>
              <a:t></a:t>
            </a:r>
            <a:r>
              <a:rPr lang="en-US" altLang="zh-TW" dirty="0">
                <a:sym typeface="Wingdings" panose="05000000000000000000" pitchFamily="2" charset="2"/>
              </a:rPr>
              <a:t>5mm</a:t>
            </a:r>
            <a:r>
              <a:rPr lang="zh-TW" altLang="en-US" dirty="0">
                <a:sym typeface="Wingdings" panose="05000000000000000000" pitchFamily="2" charset="2"/>
              </a:rPr>
              <a:t>、</a:t>
            </a:r>
            <a:r>
              <a:rPr lang="en-US" altLang="zh-TW" dirty="0">
                <a:sym typeface="Wingdings" panose="05000000000000000000" pitchFamily="2" charset="2"/>
              </a:rPr>
              <a:t>6.5mm</a:t>
            </a:r>
            <a:r>
              <a:rPr lang="zh-TW" altLang="en-US" dirty="0">
                <a:sym typeface="Wingdings" panose="05000000000000000000" pitchFamily="2" charset="2"/>
              </a:rPr>
              <a:t>之間有顯著降低掃射時間超過</a:t>
            </a:r>
            <a:r>
              <a:rPr lang="en-US" altLang="zh-TW" dirty="0">
                <a:sym typeface="Wingdings" panose="05000000000000000000" pitchFamily="2" charset="2"/>
              </a:rPr>
              <a:t>2</a:t>
            </a:r>
            <a:r>
              <a:rPr lang="zh-TW" altLang="en-US" dirty="0">
                <a:sym typeface="Wingdings" panose="05000000000000000000" pitchFamily="2" charset="2"/>
              </a:rPr>
              <a:t>秒的次數。</a:t>
            </a:r>
            <a:endParaRPr lang="en-US" altLang="zh-TW" dirty="0">
              <a:sym typeface="Wingdings" panose="05000000000000000000" pitchFamily="2" charset="2"/>
            </a:endParaRPr>
          </a:p>
          <a:p>
            <a:pPr>
              <a:lnSpc>
                <a:spcPct val="125000"/>
              </a:lnSpc>
              <a:spcBef>
                <a:spcPts val="300"/>
              </a:spcBef>
              <a:spcAft>
                <a:spcPts val="300"/>
              </a:spcAft>
              <a:buFont typeface="Wingdings" panose="05000000000000000000" pitchFamily="2" charset="2"/>
              <a:buChar char="Ø"/>
            </a:pPr>
            <a:endParaRPr lang="en-US" altLang="zh-TW" dirty="0"/>
          </a:p>
          <a:p>
            <a:pPr>
              <a:lnSpc>
                <a:spcPct val="125000"/>
              </a:lnSpc>
              <a:spcBef>
                <a:spcPts val="300"/>
              </a:spcBef>
              <a:spcAft>
                <a:spcPts val="300"/>
              </a:spcAft>
              <a:buFont typeface="Wingdings" panose="05000000000000000000" pitchFamily="2" charset="2"/>
              <a:buChar char="Ø"/>
            </a:pPr>
            <a:endParaRPr lang="zh-TW" altLang="en-US" dirty="0"/>
          </a:p>
        </p:txBody>
      </p:sp>
      <p:pic>
        <p:nvPicPr>
          <p:cNvPr id="5" name="圖片 4">
            <a:extLst>
              <a:ext uri="{FF2B5EF4-FFF2-40B4-BE49-F238E27FC236}">
                <a16:creationId xmlns:a16="http://schemas.microsoft.com/office/drawing/2014/main" id="{1B2103EC-FBA8-4AB4-B14E-83836F9A9D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0175" y="4219573"/>
            <a:ext cx="2762250" cy="2514600"/>
          </a:xfrm>
          <a:prstGeom prst="rect">
            <a:avLst/>
          </a:prstGeom>
        </p:spPr>
      </p:pic>
      <p:pic>
        <p:nvPicPr>
          <p:cNvPr id="7" name="圖片 6">
            <a:extLst>
              <a:ext uri="{FF2B5EF4-FFF2-40B4-BE49-F238E27FC236}">
                <a16:creationId xmlns:a16="http://schemas.microsoft.com/office/drawing/2014/main" id="{53679FC6-F5E8-4EB7-8E86-2B73DEDBCEB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69180" y="4248148"/>
            <a:ext cx="2514600" cy="2486025"/>
          </a:xfrm>
          <a:prstGeom prst="rect">
            <a:avLst/>
          </a:prstGeom>
        </p:spPr>
      </p:pic>
      <p:pic>
        <p:nvPicPr>
          <p:cNvPr id="9" name="圖片 8">
            <a:extLst>
              <a:ext uri="{FF2B5EF4-FFF2-40B4-BE49-F238E27FC236}">
                <a16:creationId xmlns:a16="http://schemas.microsoft.com/office/drawing/2014/main" id="{47646E8D-1791-42E1-A48A-08CA9876EF4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15300" y="4124323"/>
            <a:ext cx="2676525" cy="2609850"/>
          </a:xfrm>
          <a:prstGeom prst="rect">
            <a:avLst/>
          </a:prstGeom>
        </p:spPr>
      </p:pic>
    </p:spTree>
    <p:extLst>
      <p:ext uri="{BB962C8B-B14F-4D97-AF65-F5344CB8AC3E}">
        <p14:creationId xmlns:p14="http://schemas.microsoft.com/office/powerpoint/2010/main" val="26050465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Result-</a:t>
            </a:r>
            <a:r>
              <a:rPr lang="zh-TW" altLang="en-US" dirty="0"/>
              <a:t>駕駛性能</a:t>
            </a:r>
          </a:p>
        </p:txBody>
      </p:sp>
      <p:pic>
        <p:nvPicPr>
          <p:cNvPr id="5" name="內容版面配置區 4" descr="一張含有 文字, 收據 的圖片&#10;&#10;自動產生的描述">
            <a:extLst>
              <a:ext uri="{FF2B5EF4-FFF2-40B4-BE49-F238E27FC236}">
                <a16:creationId xmlns:a16="http://schemas.microsoft.com/office/drawing/2014/main" id="{B4EE7DD1-CF62-4FE8-91CA-1D995B0D4A3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21896" y="1854200"/>
            <a:ext cx="6548207" cy="3530600"/>
          </a:xfrm>
        </p:spPr>
      </p:pic>
      <p:sp>
        <p:nvSpPr>
          <p:cNvPr id="7" name="文字方塊 6">
            <a:extLst>
              <a:ext uri="{FF2B5EF4-FFF2-40B4-BE49-F238E27FC236}">
                <a16:creationId xmlns:a16="http://schemas.microsoft.com/office/drawing/2014/main" id="{7092B675-2E92-4D94-92D3-D18BAE51CB57}"/>
              </a:ext>
            </a:extLst>
          </p:cNvPr>
          <p:cNvSpPr txBox="1"/>
          <p:nvPr/>
        </p:nvSpPr>
        <p:spPr>
          <a:xfrm>
            <a:off x="1473200" y="5384800"/>
            <a:ext cx="9245600" cy="874407"/>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zh-TW" altLang="en-US" dirty="0"/>
              <a:t>文字訊息的大小對速度的平均值及標準差、車道位置的平均值及標準差、掃視次數、掃視的平均持續時間皆沒有顯著影響</a:t>
            </a:r>
          </a:p>
        </p:txBody>
      </p:sp>
    </p:spTree>
    <p:extLst>
      <p:ext uri="{BB962C8B-B14F-4D97-AF65-F5344CB8AC3E}">
        <p14:creationId xmlns:p14="http://schemas.microsoft.com/office/powerpoint/2010/main" val="5232998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Result-</a:t>
            </a:r>
            <a:r>
              <a:rPr lang="zh-TW" altLang="en-US" dirty="0"/>
              <a:t>主觀測量</a:t>
            </a:r>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p:txBody>
          <a:bodyPr/>
          <a:lstStyle/>
          <a:p>
            <a:pPr>
              <a:lnSpc>
                <a:spcPct val="125000"/>
              </a:lnSpc>
              <a:spcBef>
                <a:spcPts val="300"/>
              </a:spcBef>
              <a:spcAft>
                <a:spcPts val="300"/>
              </a:spcAft>
              <a:buFont typeface="Wingdings" panose="05000000000000000000" pitchFamily="2" charset="2"/>
              <a:buChar char="Ø"/>
            </a:pPr>
            <a:r>
              <a:rPr lang="zh-TW" altLang="en-US" dirty="0"/>
              <a:t>文字大小對於主觀測量有顯著影響</a:t>
            </a:r>
            <a:r>
              <a:rPr lang="en-US" altLang="zh-TW" dirty="0"/>
              <a:t>(</a:t>
            </a:r>
            <a:r>
              <a:rPr lang="it-IT" altLang="zh-TW" dirty="0"/>
              <a:t>Chi squared = 35.602, df = 4, p &lt; 0.001) </a:t>
            </a:r>
            <a:r>
              <a:rPr lang="zh-TW" altLang="en-US" dirty="0"/>
              <a:t>。</a:t>
            </a:r>
            <a:endParaRPr lang="en-US" altLang="zh-TW" dirty="0"/>
          </a:p>
          <a:p>
            <a:pPr>
              <a:lnSpc>
                <a:spcPct val="125000"/>
              </a:lnSpc>
              <a:spcBef>
                <a:spcPts val="300"/>
              </a:spcBef>
              <a:spcAft>
                <a:spcPts val="300"/>
              </a:spcAft>
              <a:buFont typeface="Wingdings" panose="05000000000000000000" pitchFamily="2" charset="2"/>
              <a:buChar char="Ø"/>
            </a:pPr>
            <a:endParaRPr lang="zh-TW" altLang="en-US" dirty="0"/>
          </a:p>
        </p:txBody>
      </p:sp>
      <p:grpSp>
        <p:nvGrpSpPr>
          <p:cNvPr id="8" name="群組 7">
            <a:extLst>
              <a:ext uri="{FF2B5EF4-FFF2-40B4-BE49-F238E27FC236}">
                <a16:creationId xmlns:a16="http://schemas.microsoft.com/office/drawing/2014/main" id="{49A4F7FD-A951-4624-B66C-3AC50B3868E0}"/>
              </a:ext>
            </a:extLst>
          </p:cNvPr>
          <p:cNvGrpSpPr/>
          <p:nvPr/>
        </p:nvGrpSpPr>
        <p:grpSpPr>
          <a:xfrm>
            <a:off x="627061" y="2584450"/>
            <a:ext cx="10168813" cy="2736850"/>
            <a:chOff x="627061" y="2584450"/>
            <a:chExt cx="10168813" cy="2736850"/>
          </a:xfrm>
        </p:grpSpPr>
        <p:pic>
          <p:nvPicPr>
            <p:cNvPr id="5" name="圖片 4" descr="一張含有 桌 的圖片&#10;&#10;自動產生的描述">
              <a:extLst>
                <a:ext uri="{FF2B5EF4-FFF2-40B4-BE49-F238E27FC236}">
                  <a16:creationId xmlns:a16="http://schemas.microsoft.com/office/drawing/2014/main" id="{8BD39468-2EF1-44F2-8DB3-9300138967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7061" y="2584450"/>
              <a:ext cx="10168813" cy="2736850"/>
            </a:xfrm>
            <a:prstGeom prst="rect">
              <a:avLst/>
            </a:prstGeom>
          </p:spPr>
        </p:pic>
        <p:sp>
          <p:nvSpPr>
            <p:cNvPr id="6" name="矩形 5">
              <a:extLst>
                <a:ext uri="{FF2B5EF4-FFF2-40B4-BE49-F238E27FC236}">
                  <a16:creationId xmlns:a16="http://schemas.microsoft.com/office/drawing/2014/main" id="{C6D04345-A150-4419-8171-30D59CC94758}"/>
                </a:ext>
              </a:extLst>
            </p:cNvPr>
            <p:cNvSpPr/>
            <p:nvPr/>
          </p:nvSpPr>
          <p:spPr>
            <a:xfrm>
              <a:off x="684926" y="3297344"/>
              <a:ext cx="1422400" cy="17145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 name="矩形 6">
              <a:extLst>
                <a:ext uri="{FF2B5EF4-FFF2-40B4-BE49-F238E27FC236}">
                  <a16:creationId xmlns:a16="http://schemas.microsoft.com/office/drawing/2014/main" id="{B7DF9BA5-8FF2-453E-8978-8D57A8EAE900}"/>
                </a:ext>
              </a:extLst>
            </p:cNvPr>
            <p:cNvSpPr/>
            <p:nvPr/>
          </p:nvSpPr>
          <p:spPr>
            <a:xfrm>
              <a:off x="5000267" y="3297344"/>
              <a:ext cx="1422400" cy="17145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Tree>
    <p:extLst>
      <p:ext uri="{BB962C8B-B14F-4D97-AF65-F5344CB8AC3E}">
        <p14:creationId xmlns:p14="http://schemas.microsoft.com/office/powerpoint/2010/main" val="40612946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Discussion</a:t>
            </a:r>
            <a:endParaRPr lang="zh-TW" altLang="en-US" dirty="0"/>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p:txBody>
          <a:bodyPr/>
          <a:lstStyle/>
          <a:p>
            <a:pPr>
              <a:lnSpc>
                <a:spcPct val="150000"/>
              </a:lnSpc>
              <a:spcBef>
                <a:spcPts val="300"/>
              </a:spcBef>
              <a:spcAft>
                <a:spcPts val="300"/>
              </a:spcAft>
              <a:buFont typeface="Wingdings" panose="05000000000000000000" pitchFamily="2" charset="2"/>
              <a:buChar char="Ø"/>
            </a:pPr>
            <a:r>
              <a:rPr lang="zh-TW" altLang="en-US" dirty="0"/>
              <a:t>文字訊息的大小對總掃射持續時間沒有顯著影響。</a:t>
            </a:r>
            <a:endParaRPr lang="en-US" altLang="zh-TW" dirty="0"/>
          </a:p>
          <a:p>
            <a:pPr>
              <a:lnSpc>
                <a:spcPct val="150000"/>
              </a:lnSpc>
              <a:spcBef>
                <a:spcPts val="300"/>
              </a:spcBef>
              <a:spcAft>
                <a:spcPts val="300"/>
              </a:spcAft>
              <a:buFont typeface="Wingdings" panose="05000000000000000000" pitchFamily="2" charset="2"/>
              <a:buChar char="Ø"/>
            </a:pPr>
            <a:r>
              <a:rPr lang="zh-TW" altLang="en-US" dirty="0"/>
              <a:t>文字訊息的大小對掃射次數有顯著影響：當顯示較小的文字訊息時，受測者的掃射次數較少、掃射時間較長；而當文字訊息較大時，受測者的掃射次數高、掃射時間較短。</a:t>
            </a:r>
            <a:endParaRPr lang="en-US" altLang="zh-TW" dirty="0"/>
          </a:p>
          <a:p>
            <a:pPr marL="0" indent="0">
              <a:lnSpc>
                <a:spcPct val="150000"/>
              </a:lnSpc>
              <a:spcBef>
                <a:spcPts val="300"/>
              </a:spcBef>
              <a:spcAft>
                <a:spcPts val="300"/>
              </a:spcAft>
              <a:buNone/>
            </a:pPr>
            <a:r>
              <a:rPr lang="zh-TW" altLang="en-US" dirty="0">
                <a:sym typeface="Wingdings" panose="05000000000000000000" pitchFamily="2" charset="2"/>
              </a:rPr>
              <a:t>研究結果與</a:t>
            </a:r>
            <a:r>
              <a:rPr lang="en-US" altLang="zh-TW" dirty="0"/>
              <a:t>Kingery &amp; </a:t>
            </a:r>
            <a:r>
              <a:rPr lang="en-US" altLang="zh-TW" dirty="0" err="1"/>
              <a:t>Furuta</a:t>
            </a:r>
            <a:r>
              <a:rPr lang="en-US" altLang="zh-TW" dirty="0"/>
              <a:t>, (1997)</a:t>
            </a:r>
            <a:r>
              <a:rPr lang="zh-TW" altLang="en-US" dirty="0"/>
              <a:t>的研究結果相似：當文字訊息尺寸較小時，可以在一次固定時間中處理較多的訊息。</a:t>
            </a:r>
            <a:endParaRPr lang="en-US" altLang="zh-TW" dirty="0"/>
          </a:p>
          <a:p>
            <a:pPr>
              <a:lnSpc>
                <a:spcPct val="150000"/>
              </a:lnSpc>
              <a:spcBef>
                <a:spcPts val="300"/>
              </a:spcBef>
              <a:spcAft>
                <a:spcPts val="300"/>
              </a:spcAft>
              <a:buFont typeface="Wingdings" panose="05000000000000000000" pitchFamily="2" charset="2"/>
              <a:buChar char="Ø"/>
            </a:pPr>
            <a:r>
              <a:rPr lang="zh-TW" altLang="en-US" dirty="0"/>
              <a:t>在文字訊息大小為</a:t>
            </a:r>
            <a:r>
              <a:rPr lang="en-US" altLang="zh-TW" dirty="0"/>
              <a:t>5mm</a:t>
            </a:r>
            <a:r>
              <a:rPr lang="zh-TW" altLang="en-US" dirty="0"/>
              <a:t>時，超過</a:t>
            </a:r>
            <a:r>
              <a:rPr lang="en-US" altLang="zh-TW" dirty="0"/>
              <a:t>2</a:t>
            </a:r>
            <a:r>
              <a:rPr lang="zh-TW" altLang="en-US" dirty="0"/>
              <a:t>秒的掃射次數顯著增加，表示</a:t>
            </a:r>
            <a:r>
              <a:rPr lang="en-US" altLang="zh-TW" dirty="0"/>
              <a:t>5mm</a:t>
            </a:r>
            <a:r>
              <a:rPr lang="zh-TW" altLang="en-US" dirty="0"/>
              <a:t>或更小的尺寸可能不適合使用在顯示器上。</a:t>
            </a:r>
            <a:endParaRPr lang="en-US" altLang="zh-TW" dirty="0"/>
          </a:p>
        </p:txBody>
      </p:sp>
    </p:spTree>
    <p:extLst>
      <p:ext uri="{BB962C8B-B14F-4D97-AF65-F5344CB8AC3E}">
        <p14:creationId xmlns:p14="http://schemas.microsoft.com/office/powerpoint/2010/main" val="31154103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Discussion</a:t>
            </a:r>
            <a:endParaRPr lang="zh-TW" altLang="en-US" dirty="0"/>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p:txBody>
          <a:bodyPr/>
          <a:lstStyle/>
          <a:p>
            <a:pPr>
              <a:lnSpc>
                <a:spcPct val="150000"/>
              </a:lnSpc>
              <a:spcBef>
                <a:spcPts val="300"/>
              </a:spcBef>
              <a:spcAft>
                <a:spcPts val="300"/>
              </a:spcAft>
              <a:buFont typeface="Wingdings" panose="05000000000000000000" pitchFamily="2" charset="2"/>
              <a:buChar char="Ø"/>
            </a:pPr>
            <a:r>
              <a:rPr lang="zh-TW" altLang="en-US" dirty="0"/>
              <a:t>在主觀測量的分析發現，雖然文字訊息的大小對駕駛性能沒有影響，但是對受測者在駕駛時對不同文字訊息大小的適用性有影響。</a:t>
            </a:r>
            <a:endParaRPr lang="en-US" altLang="zh-TW" dirty="0"/>
          </a:p>
          <a:p>
            <a:pPr>
              <a:lnSpc>
                <a:spcPct val="150000"/>
              </a:lnSpc>
              <a:spcBef>
                <a:spcPts val="300"/>
              </a:spcBef>
              <a:spcAft>
                <a:spcPts val="300"/>
              </a:spcAft>
              <a:buFont typeface="Wingdings" panose="05000000000000000000" pitchFamily="2" charset="2"/>
              <a:buChar char="Ø"/>
            </a:pPr>
            <a:r>
              <a:rPr lang="zh-TW" altLang="en-US" dirty="0"/>
              <a:t>受測者認為在</a:t>
            </a:r>
            <a:r>
              <a:rPr lang="en-US" altLang="zh-TW" dirty="0"/>
              <a:t>6.5mm</a:t>
            </a:r>
            <a:r>
              <a:rPr lang="zh-TW" altLang="en-US" dirty="0"/>
              <a:t>以下的尺寸太小，不適合在駕駛時使用。</a:t>
            </a:r>
            <a:endParaRPr lang="en-US" altLang="zh-TW" dirty="0"/>
          </a:p>
          <a:p>
            <a:pPr>
              <a:lnSpc>
                <a:spcPct val="150000"/>
              </a:lnSpc>
              <a:spcBef>
                <a:spcPts val="300"/>
              </a:spcBef>
              <a:spcAft>
                <a:spcPts val="300"/>
              </a:spcAft>
              <a:buFont typeface="Wingdings" panose="05000000000000000000" pitchFamily="2" charset="2"/>
              <a:buChar char="Ø"/>
            </a:pPr>
            <a:r>
              <a:rPr lang="zh-TW" altLang="en-US" dirty="0"/>
              <a:t>文字訊息大小的主觀測量比客觀測量更為敏感</a:t>
            </a:r>
            <a:r>
              <a:rPr lang="en-US" altLang="zh-TW" dirty="0"/>
              <a:t>(Bernard</a:t>
            </a:r>
            <a:r>
              <a:rPr lang="zh-TW" altLang="en-US" dirty="0"/>
              <a:t> </a:t>
            </a:r>
            <a:r>
              <a:rPr lang="en-US" altLang="zh-TW" dirty="0"/>
              <a:t>et al., 2002</a:t>
            </a:r>
            <a:r>
              <a:rPr lang="zh-TW" altLang="en-US" dirty="0"/>
              <a:t>；</a:t>
            </a:r>
            <a:r>
              <a:rPr lang="en-US" altLang="zh-TW" dirty="0"/>
              <a:t> </a:t>
            </a:r>
            <a:r>
              <a:rPr lang="en-US" altLang="zh-TW" dirty="0" err="1"/>
              <a:t>Darroch</a:t>
            </a:r>
            <a:r>
              <a:rPr lang="en-US" altLang="zh-TW" dirty="0"/>
              <a:t> et al., 2005)</a:t>
            </a:r>
            <a:r>
              <a:rPr lang="zh-TW" altLang="en-US" dirty="0"/>
              <a:t>。</a:t>
            </a:r>
            <a:endParaRPr lang="en-US" altLang="zh-TW" dirty="0"/>
          </a:p>
          <a:p>
            <a:pPr>
              <a:lnSpc>
                <a:spcPct val="150000"/>
              </a:lnSpc>
              <a:spcBef>
                <a:spcPts val="300"/>
              </a:spcBef>
              <a:spcAft>
                <a:spcPts val="300"/>
              </a:spcAft>
              <a:buFont typeface="Wingdings" panose="05000000000000000000" pitchFamily="2" charset="2"/>
              <a:buChar char="Ø"/>
            </a:pPr>
            <a:r>
              <a:rPr lang="zh-TW" altLang="en-US" dirty="0"/>
              <a:t>總之，結果表明</a:t>
            </a:r>
            <a:r>
              <a:rPr lang="en-US" altLang="zh-TW" dirty="0"/>
              <a:t>6.5mm</a:t>
            </a:r>
            <a:r>
              <a:rPr lang="zh-TW" altLang="en-US" dirty="0"/>
              <a:t>或更小的文字訊息尺寸，不適合安裝在中央控制台上使用，因此，在設計車在訊息系統時，應避免使用</a:t>
            </a:r>
            <a:r>
              <a:rPr lang="en-US" altLang="zh-TW" dirty="0"/>
              <a:t>6.5mm</a:t>
            </a:r>
            <a:r>
              <a:rPr lang="zh-TW" altLang="en-US" dirty="0"/>
              <a:t>或更小尺寸的文字訊息。</a:t>
            </a:r>
          </a:p>
        </p:txBody>
      </p:sp>
    </p:spTree>
    <p:extLst>
      <p:ext uri="{BB962C8B-B14F-4D97-AF65-F5344CB8AC3E}">
        <p14:creationId xmlns:p14="http://schemas.microsoft.com/office/powerpoint/2010/main" val="3334126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Introduction</a:t>
            </a:r>
            <a:endParaRPr lang="zh-TW" altLang="en-US" dirty="0"/>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p:txBody>
          <a:bodyPr/>
          <a:lstStyle/>
          <a:p>
            <a:pPr>
              <a:lnSpc>
                <a:spcPct val="125000"/>
              </a:lnSpc>
              <a:spcBef>
                <a:spcPts val="300"/>
              </a:spcBef>
              <a:spcAft>
                <a:spcPts val="300"/>
              </a:spcAft>
              <a:buFont typeface="Wingdings" panose="05000000000000000000" pitchFamily="2" charset="2"/>
              <a:buChar char="Ø"/>
            </a:pPr>
            <a:r>
              <a:rPr lang="zh-TW" altLang="en-US" dirty="0"/>
              <a:t>因為科技的進步，越來越多互動式觸控顯示器正在取代傳統顯示器。</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互動式觸控顯示器的主要好處有兩個：</a:t>
            </a:r>
            <a:endParaRPr lang="en-US" altLang="zh-TW" dirty="0"/>
          </a:p>
          <a:p>
            <a:pPr marL="702900" indent="-342900">
              <a:lnSpc>
                <a:spcPct val="125000"/>
              </a:lnSpc>
              <a:spcBef>
                <a:spcPts val="300"/>
              </a:spcBef>
              <a:spcAft>
                <a:spcPts val="300"/>
              </a:spcAft>
              <a:buFont typeface="Wingdings" panose="05000000000000000000" pitchFamily="2" charset="2"/>
              <a:buChar char="l"/>
            </a:pPr>
            <a:r>
              <a:rPr lang="zh-TW" altLang="en-US" dirty="0"/>
              <a:t>可以顯示大量、複雜且有圖形性質的資訊</a:t>
            </a:r>
            <a:endParaRPr lang="en-US" altLang="zh-TW" dirty="0"/>
          </a:p>
          <a:p>
            <a:pPr marL="702900" indent="-342900">
              <a:lnSpc>
                <a:spcPct val="125000"/>
              </a:lnSpc>
              <a:spcBef>
                <a:spcPts val="300"/>
              </a:spcBef>
              <a:spcAft>
                <a:spcPts val="300"/>
              </a:spcAft>
              <a:buFont typeface="Wingdings" panose="05000000000000000000" pitchFamily="2" charset="2"/>
              <a:buChar char="l"/>
            </a:pPr>
            <a:r>
              <a:rPr lang="zh-TW" altLang="en-US" dirty="0"/>
              <a:t>可以在有限的空間內容納更多的車載控制裝置</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觸控螢幕具有均勻光滑的表面，與一般旋鈕、開關及按鈕等傳統的控制裝置不同，因此需要</a:t>
            </a:r>
            <a:r>
              <a:rPr lang="zh-TW" altLang="en-US" dirty="0">
                <a:solidFill>
                  <a:schemeClr val="tx1"/>
                </a:solidFill>
              </a:rPr>
              <a:t>視覺回饋</a:t>
            </a:r>
            <a:r>
              <a:rPr lang="zh-TW" altLang="en-US" dirty="0"/>
              <a:t>來操控設備。</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視覺需求的增加意味著將會減少觀察道路和其他與駕駛相關刺激的時間，如：車道位置的變換及維持</a:t>
            </a:r>
            <a:r>
              <a:rPr lang="en-US" altLang="zh-TW" dirty="0"/>
              <a:t>(Land, </a:t>
            </a:r>
            <a:r>
              <a:rPr lang="zh-TW" altLang="en-US" dirty="0"/>
              <a:t> </a:t>
            </a:r>
            <a:r>
              <a:rPr lang="en-US" altLang="zh-TW" dirty="0"/>
              <a:t>Horwood,</a:t>
            </a:r>
            <a:r>
              <a:rPr lang="zh-TW" altLang="en-US" dirty="0"/>
              <a:t> </a:t>
            </a:r>
            <a:r>
              <a:rPr lang="en-US" altLang="zh-TW" dirty="0"/>
              <a:t>1995)</a:t>
            </a:r>
            <a:r>
              <a:rPr lang="zh-TW" altLang="en-US" dirty="0"/>
              <a:t>和偵測危險所需的時間</a:t>
            </a:r>
            <a:r>
              <a:rPr lang="en-US" altLang="zh-TW" dirty="0"/>
              <a:t>(</a:t>
            </a:r>
            <a:r>
              <a:rPr lang="en-US" altLang="zh-TW" dirty="0" err="1"/>
              <a:t>Crundall</a:t>
            </a:r>
            <a:r>
              <a:rPr lang="zh-TW" altLang="en-US" dirty="0"/>
              <a:t> </a:t>
            </a:r>
            <a:r>
              <a:rPr lang="en-US" altLang="zh-TW" dirty="0"/>
              <a:t>et al., 2012)</a:t>
            </a:r>
            <a:r>
              <a:rPr lang="zh-TW" altLang="en-US" dirty="0"/>
              <a:t>。</a:t>
            </a:r>
            <a:endParaRPr lang="en-US" altLang="zh-TW" dirty="0"/>
          </a:p>
        </p:txBody>
      </p:sp>
    </p:spTree>
    <p:extLst>
      <p:ext uri="{BB962C8B-B14F-4D97-AF65-F5344CB8AC3E}">
        <p14:creationId xmlns:p14="http://schemas.microsoft.com/office/powerpoint/2010/main" val="3303710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Introduction</a:t>
            </a:r>
            <a:endParaRPr lang="zh-TW" altLang="en-US" dirty="0"/>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p:txBody>
          <a:bodyPr>
            <a:normAutofit/>
          </a:bodyPr>
          <a:lstStyle/>
          <a:p>
            <a:pPr>
              <a:lnSpc>
                <a:spcPct val="150000"/>
              </a:lnSpc>
              <a:spcBef>
                <a:spcPts val="300"/>
              </a:spcBef>
              <a:spcAft>
                <a:spcPts val="300"/>
              </a:spcAft>
              <a:buFont typeface="Wingdings" panose="05000000000000000000" pitchFamily="2" charset="2"/>
              <a:buChar char="Ø"/>
            </a:pPr>
            <a:r>
              <a:rPr lang="zh-TW" altLang="en-US" dirty="0"/>
              <a:t>不論顯示器中的內容是否與駕駛任務相關，文字內容都有可能會分散注意力，因此有許多相關機構訂定相關規範：</a:t>
            </a:r>
            <a:endParaRPr lang="en-US" altLang="zh-TW" dirty="0"/>
          </a:p>
          <a:p>
            <a:pPr marL="702900" indent="-342900">
              <a:lnSpc>
                <a:spcPct val="150000"/>
              </a:lnSpc>
              <a:spcBef>
                <a:spcPts val="300"/>
              </a:spcBef>
              <a:spcAft>
                <a:spcPts val="300"/>
              </a:spcAft>
              <a:buFont typeface="Wingdings" panose="05000000000000000000" pitchFamily="2" charset="2"/>
              <a:buChar char="ü"/>
            </a:pPr>
            <a:r>
              <a:rPr lang="zh-TW" altLang="en-US" b="0" i="0" dirty="0">
                <a:solidFill>
                  <a:srgbClr val="202124"/>
                </a:solidFill>
                <a:effectLst/>
                <a:latin typeface="Google Sans"/>
              </a:rPr>
              <a:t>美國國家公路交通安全管理局</a:t>
            </a:r>
            <a:r>
              <a:rPr lang="en-US" altLang="zh-TW" b="0" i="0" dirty="0">
                <a:solidFill>
                  <a:srgbClr val="202124"/>
                </a:solidFill>
                <a:effectLst/>
              </a:rPr>
              <a:t>(National Highway Traffic </a:t>
            </a:r>
            <a:r>
              <a:rPr lang="en-US" altLang="zh-TW" dirty="0">
                <a:solidFill>
                  <a:srgbClr val="202124"/>
                </a:solidFill>
              </a:rPr>
              <a:t>Safety Administration, NHTSA)</a:t>
            </a:r>
            <a:r>
              <a:rPr lang="zh-TW" altLang="en-US" dirty="0">
                <a:solidFill>
                  <a:srgbClr val="202124"/>
                </a:solidFill>
                <a:latin typeface="Google Sans"/>
              </a:rPr>
              <a:t>訂定相關文字訊息及傳送方式</a:t>
            </a:r>
            <a:r>
              <a:rPr lang="en-US" altLang="zh-TW" dirty="0">
                <a:solidFill>
                  <a:srgbClr val="202124"/>
                </a:solidFill>
              </a:rPr>
              <a:t>(NHTSA, 2013)</a:t>
            </a:r>
            <a:r>
              <a:rPr lang="zh-TW" altLang="en-US" dirty="0">
                <a:solidFill>
                  <a:srgbClr val="202124"/>
                </a:solidFill>
                <a:latin typeface="Google Sans"/>
              </a:rPr>
              <a:t>。</a:t>
            </a:r>
            <a:endParaRPr lang="en-US" altLang="zh-TW" dirty="0">
              <a:solidFill>
                <a:srgbClr val="202124"/>
              </a:solidFill>
              <a:latin typeface="Google Sans"/>
            </a:endParaRPr>
          </a:p>
          <a:p>
            <a:pPr marL="702900" indent="-342900">
              <a:lnSpc>
                <a:spcPct val="150000"/>
              </a:lnSpc>
              <a:spcBef>
                <a:spcPts val="300"/>
              </a:spcBef>
              <a:spcAft>
                <a:spcPts val="300"/>
              </a:spcAft>
              <a:buFont typeface="Wingdings" panose="05000000000000000000" pitchFamily="2" charset="2"/>
              <a:buChar char="ü"/>
            </a:pPr>
            <a:r>
              <a:rPr lang="zh-TW" altLang="en-US" dirty="0"/>
              <a:t>日本汽車工業協會</a:t>
            </a:r>
            <a:r>
              <a:rPr lang="en-US" altLang="zh-TW" dirty="0"/>
              <a:t>(Japan Automobile Manufacturers Association, JAMA)</a:t>
            </a:r>
            <a:r>
              <a:rPr lang="zh-TW" altLang="en-US" dirty="0"/>
              <a:t>在行駛時，禁止顯示超過</a:t>
            </a:r>
            <a:r>
              <a:rPr lang="en-US" altLang="zh-TW" dirty="0"/>
              <a:t>31</a:t>
            </a:r>
            <a:r>
              <a:rPr lang="zh-TW" altLang="en-US" dirty="0"/>
              <a:t>個字符的文字內容</a:t>
            </a:r>
            <a:r>
              <a:rPr lang="en-US" altLang="zh-TW" dirty="0"/>
              <a:t>(JAMA, 2004)</a:t>
            </a:r>
            <a:r>
              <a:rPr lang="zh-TW" altLang="en-US" dirty="0"/>
              <a:t>。</a:t>
            </a:r>
            <a:endParaRPr lang="en-US" altLang="zh-TW" dirty="0"/>
          </a:p>
          <a:p>
            <a:pPr>
              <a:lnSpc>
                <a:spcPct val="150000"/>
              </a:lnSpc>
              <a:spcBef>
                <a:spcPts val="300"/>
              </a:spcBef>
              <a:spcAft>
                <a:spcPts val="300"/>
              </a:spcAft>
              <a:buFont typeface="Wingdings" panose="05000000000000000000" pitchFamily="2" charset="2"/>
              <a:buChar char="Ø"/>
            </a:pPr>
            <a:r>
              <a:rPr lang="zh-TW" altLang="en-US" dirty="0"/>
              <a:t>通常過大或過小的文字訊息尺寸會導致較差的績效</a:t>
            </a:r>
            <a:r>
              <a:rPr lang="en-US" altLang="zh-TW" dirty="0"/>
              <a:t>(</a:t>
            </a:r>
            <a:r>
              <a:rPr lang="zh-TW" altLang="en-US" dirty="0"/>
              <a:t>如：閱讀速度、準確性</a:t>
            </a:r>
            <a:r>
              <a:rPr lang="en-US" altLang="zh-TW" dirty="0"/>
              <a:t>)</a:t>
            </a:r>
            <a:r>
              <a:rPr lang="zh-TW" altLang="en-US" dirty="0"/>
              <a:t>和較差的主觀評價</a:t>
            </a:r>
            <a:r>
              <a:rPr lang="en-US" altLang="zh-TW" dirty="0"/>
              <a:t>(</a:t>
            </a:r>
            <a:r>
              <a:rPr lang="zh-TW" altLang="en-US" dirty="0"/>
              <a:t>如：易讀性、清晰度和一般偏好的感知</a:t>
            </a:r>
            <a:r>
              <a:rPr lang="en-US" altLang="zh-TW" dirty="0"/>
              <a:t>)</a:t>
            </a:r>
            <a:r>
              <a:rPr lang="zh-TW" altLang="en-US" dirty="0"/>
              <a:t>。</a:t>
            </a:r>
            <a:endParaRPr lang="en-US" altLang="zh-TW" dirty="0"/>
          </a:p>
        </p:txBody>
      </p:sp>
    </p:spTree>
    <p:extLst>
      <p:ext uri="{BB962C8B-B14F-4D97-AF65-F5344CB8AC3E}">
        <p14:creationId xmlns:p14="http://schemas.microsoft.com/office/powerpoint/2010/main" val="1579525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Introduction</a:t>
            </a:r>
            <a:endParaRPr lang="zh-TW" altLang="en-US" dirty="0"/>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p:txBody>
          <a:bodyPr>
            <a:normAutofit fontScale="92500"/>
          </a:bodyPr>
          <a:lstStyle/>
          <a:p>
            <a:pPr>
              <a:lnSpc>
                <a:spcPct val="150000"/>
              </a:lnSpc>
              <a:spcBef>
                <a:spcPts val="300"/>
              </a:spcBef>
              <a:spcAft>
                <a:spcPts val="300"/>
              </a:spcAft>
              <a:buFont typeface="Wingdings" panose="05000000000000000000" pitchFamily="2" charset="2"/>
              <a:buChar char="Ø"/>
            </a:pPr>
            <a:r>
              <a:rPr lang="en-US" altLang="zh-TW" dirty="0"/>
              <a:t>Kingery and </a:t>
            </a:r>
            <a:r>
              <a:rPr lang="en-US" altLang="zh-TW" dirty="0" err="1"/>
              <a:t>Furuta</a:t>
            </a:r>
            <a:r>
              <a:rPr lang="zh-TW" altLang="en-US" dirty="0"/>
              <a:t> </a:t>
            </a:r>
            <a:r>
              <a:rPr lang="en-US" altLang="zh-TW" dirty="0"/>
              <a:t>(1997)</a:t>
            </a:r>
            <a:r>
              <a:rPr lang="zh-TW" altLang="en-US" dirty="0"/>
              <a:t>認為尺寸較大的文字訊息性能較差的原因可能是因為一次注視時，可以看到較少「有意義的訊息」。</a:t>
            </a:r>
            <a:endParaRPr lang="en-US" altLang="zh-TW" dirty="0"/>
          </a:p>
          <a:p>
            <a:pPr>
              <a:lnSpc>
                <a:spcPct val="150000"/>
              </a:lnSpc>
              <a:spcBef>
                <a:spcPts val="300"/>
              </a:spcBef>
              <a:spcAft>
                <a:spcPts val="300"/>
              </a:spcAft>
              <a:buFont typeface="Wingdings" panose="05000000000000000000" pitchFamily="2" charset="2"/>
              <a:buChar char="Ø"/>
            </a:pPr>
            <a:r>
              <a:rPr lang="zh-TW" altLang="en-US" dirty="0"/>
              <a:t>車載設備供常位於中控台中，駕駛者以大約</a:t>
            </a:r>
            <a:r>
              <a:rPr lang="en-US" altLang="zh-TW" dirty="0"/>
              <a:t>15</a:t>
            </a:r>
            <a:r>
              <a:rPr lang="zh-TW" altLang="en-US" dirty="0"/>
              <a:t>度或更大的角度閱讀文字訊息</a:t>
            </a:r>
            <a:r>
              <a:rPr lang="en-US" altLang="zh-TW" dirty="0"/>
              <a:t>(Cai,</a:t>
            </a:r>
            <a:r>
              <a:rPr lang="zh-TW" altLang="en-US" dirty="0"/>
              <a:t> </a:t>
            </a:r>
            <a:r>
              <a:rPr lang="en-US" altLang="zh-TW" dirty="0"/>
              <a:t>Green, 2005)</a:t>
            </a:r>
            <a:r>
              <a:rPr lang="zh-TW" altLang="en-US" dirty="0"/>
              <a:t>。</a:t>
            </a:r>
            <a:endParaRPr lang="en-US" altLang="zh-TW" dirty="0"/>
          </a:p>
          <a:p>
            <a:pPr>
              <a:lnSpc>
                <a:spcPct val="150000"/>
              </a:lnSpc>
              <a:spcBef>
                <a:spcPts val="300"/>
              </a:spcBef>
              <a:spcAft>
                <a:spcPts val="300"/>
              </a:spcAft>
              <a:buFont typeface="Wingdings" panose="05000000000000000000" pitchFamily="2" charset="2"/>
              <a:buChar char="Ø"/>
            </a:pPr>
            <a:r>
              <a:rPr lang="zh-TW" altLang="en-US" dirty="0"/>
              <a:t>有學者研究日語及英文訊息在不同的觀看角度及不同的字體大小對可讀性主觀評級的影響，研究發現，位於受測者正前方的文字訊息與文字訊息大小在</a:t>
            </a:r>
            <a:r>
              <a:rPr lang="en-US" altLang="zh-TW" dirty="0"/>
              <a:t>10mm</a:t>
            </a:r>
            <a:r>
              <a:rPr lang="zh-TW" altLang="en-US" dirty="0"/>
              <a:t>字符高度時，可讀性最高</a:t>
            </a:r>
            <a:r>
              <a:rPr lang="en-US" altLang="zh-TW" dirty="0"/>
              <a:t>(</a:t>
            </a:r>
            <a:r>
              <a:rPr lang="en-US" altLang="zh-TW" dirty="0" err="1"/>
              <a:t>Fujikake</a:t>
            </a:r>
            <a:r>
              <a:rPr lang="en-US" altLang="zh-TW" dirty="0"/>
              <a:t> et al., 2007)</a:t>
            </a:r>
            <a:r>
              <a:rPr lang="zh-TW" altLang="en-US" dirty="0"/>
              <a:t>。</a:t>
            </a:r>
            <a:endParaRPr lang="en-US" altLang="zh-TW" dirty="0"/>
          </a:p>
          <a:p>
            <a:pPr>
              <a:lnSpc>
                <a:spcPct val="150000"/>
              </a:lnSpc>
              <a:spcBef>
                <a:spcPts val="300"/>
              </a:spcBef>
              <a:spcAft>
                <a:spcPts val="300"/>
              </a:spcAft>
              <a:buFont typeface="Wingdings" panose="05000000000000000000" pitchFamily="2" charset="2"/>
              <a:buChar char="Ø"/>
            </a:pPr>
            <a:r>
              <a:rPr lang="zh-TW" altLang="en-US" dirty="0"/>
              <a:t>使用者對於繁體中文的文字訊息大小舒適且接受尺寸較英文文字訊息大，證實了密度較高的字符的舒適且接受尺寸應該更大</a:t>
            </a:r>
            <a:r>
              <a:rPr lang="en-US" altLang="zh-TW" dirty="0"/>
              <a:t>(</a:t>
            </a:r>
            <a:r>
              <a:rPr lang="en-US" altLang="zh-TW" dirty="0" err="1"/>
              <a:t>Viita</a:t>
            </a:r>
            <a:r>
              <a:rPr lang="en-US" altLang="zh-TW" dirty="0"/>
              <a:t>, Muir, 2013) </a:t>
            </a:r>
            <a:r>
              <a:rPr lang="zh-TW" altLang="en-US" dirty="0"/>
              <a:t>。</a:t>
            </a:r>
            <a:endParaRPr lang="en-US" altLang="zh-TW" dirty="0"/>
          </a:p>
        </p:txBody>
      </p:sp>
    </p:spTree>
    <p:extLst>
      <p:ext uri="{BB962C8B-B14F-4D97-AF65-F5344CB8AC3E}">
        <p14:creationId xmlns:p14="http://schemas.microsoft.com/office/powerpoint/2010/main" val="3864545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Introduction</a:t>
            </a:r>
            <a:endParaRPr lang="zh-TW" altLang="en-US" dirty="0"/>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p:txBody>
          <a:bodyPr/>
          <a:lstStyle/>
          <a:p>
            <a:pPr>
              <a:lnSpc>
                <a:spcPct val="125000"/>
              </a:lnSpc>
              <a:spcBef>
                <a:spcPts val="300"/>
              </a:spcBef>
              <a:spcAft>
                <a:spcPts val="300"/>
              </a:spcAft>
              <a:buFont typeface="Wingdings" panose="05000000000000000000" pitchFamily="2" charset="2"/>
              <a:buChar char="Ø"/>
            </a:pPr>
            <a:r>
              <a:rPr lang="zh-TW" altLang="en-US" dirty="0"/>
              <a:t>本研究的目的是探討文字訊息的大小對客觀測量</a:t>
            </a:r>
            <a:r>
              <a:rPr lang="en-US" altLang="zh-TW" dirty="0"/>
              <a:t>(</a:t>
            </a:r>
            <a:r>
              <a:rPr lang="zh-TW" altLang="en-US" dirty="0">
                <a:solidFill>
                  <a:schemeClr val="tx1"/>
                </a:solidFill>
              </a:rPr>
              <a:t>視覺行為、駕駛性能</a:t>
            </a:r>
            <a:r>
              <a:rPr lang="en-US" altLang="zh-TW" dirty="0"/>
              <a:t>)</a:t>
            </a:r>
            <a:r>
              <a:rPr lang="zh-TW" altLang="en-US" dirty="0"/>
              <a:t>和主觀測量的影響。</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此研究假設不恰當的文字大小可能會：</a:t>
            </a:r>
          </a:p>
          <a:p>
            <a:pPr marL="702900" indent="-342900">
              <a:lnSpc>
                <a:spcPct val="125000"/>
              </a:lnSpc>
              <a:spcBef>
                <a:spcPts val="300"/>
              </a:spcBef>
              <a:spcAft>
                <a:spcPts val="300"/>
              </a:spcAft>
              <a:buFont typeface="Wingdings" panose="05000000000000000000" pitchFamily="2" charset="2"/>
              <a:buChar char="l"/>
            </a:pPr>
            <a:r>
              <a:rPr lang="zh-TW" altLang="en-US" dirty="0"/>
              <a:t>減少駕駛者可以觀察道路狀況的時間。</a:t>
            </a:r>
            <a:endParaRPr lang="en-US" altLang="zh-TW" dirty="0"/>
          </a:p>
          <a:p>
            <a:pPr marL="702900" indent="-342900">
              <a:lnSpc>
                <a:spcPct val="125000"/>
              </a:lnSpc>
              <a:spcBef>
                <a:spcPts val="300"/>
              </a:spcBef>
              <a:spcAft>
                <a:spcPts val="300"/>
              </a:spcAft>
              <a:buFont typeface="Wingdings" panose="05000000000000000000" pitchFamily="2" charset="2"/>
              <a:buChar char="l"/>
            </a:pPr>
            <a:r>
              <a:rPr lang="zh-TW" altLang="en-US" dirty="0"/>
              <a:t>增加車道位置的變化。</a:t>
            </a:r>
          </a:p>
          <a:p>
            <a:pPr marL="360000" indent="0">
              <a:lnSpc>
                <a:spcPct val="125000"/>
              </a:lnSpc>
              <a:spcBef>
                <a:spcPts val="300"/>
              </a:spcBef>
              <a:spcAft>
                <a:spcPts val="300"/>
              </a:spcAft>
              <a:buNone/>
            </a:pPr>
            <a:endParaRPr lang="zh-TW" altLang="en-US" dirty="0"/>
          </a:p>
          <a:p>
            <a:pPr>
              <a:lnSpc>
                <a:spcPct val="125000"/>
              </a:lnSpc>
              <a:spcBef>
                <a:spcPts val="300"/>
              </a:spcBef>
              <a:spcAft>
                <a:spcPts val="300"/>
              </a:spcAft>
              <a:buFont typeface="Wingdings" panose="05000000000000000000" pitchFamily="2" charset="2"/>
              <a:buChar char="Ø"/>
            </a:pPr>
            <a:endParaRPr lang="zh-TW" altLang="en-US" dirty="0"/>
          </a:p>
        </p:txBody>
      </p:sp>
    </p:spTree>
    <p:extLst>
      <p:ext uri="{BB962C8B-B14F-4D97-AF65-F5344CB8AC3E}">
        <p14:creationId xmlns:p14="http://schemas.microsoft.com/office/powerpoint/2010/main" val="2247070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Method</a:t>
            </a:r>
            <a:endParaRPr lang="zh-TW" altLang="en-US" dirty="0"/>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p:txBody>
          <a:bodyPr/>
          <a:lstStyle/>
          <a:p>
            <a:pPr>
              <a:lnSpc>
                <a:spcPct val="125000"/>
              </a:lnSpc>
              <a:spcBef>
                <a:spcPts val="300"/>
              </a:spcBef>
              <a:spcAft>
                <a:spcPts val="300"/>
              </a:spcAft>
              <a:buFont typeface="Wingdings" panose="05000000000000000000" pitchFamily="2" charset="2"/>
              <a:buChar char="Ø"/>
            </a:pPr>
            <a:r>
              <a:rPr lang="zh-TW" altLang="en-US" sz="2200" dirty="0"/>
              <a:t>受測者：</a:t>
            </a:r>
            <a:endParaRPr lang="en-US" altLang="zh-TW" sz="2200" dirty="0"/>
          </a:p>
          <a:p>
            <a:pPr marL="702900" indent="-342900">
              <a:lnSpc>
                <a:spcPct val="150000"/>
              </a:lnSpc>
              <a:spcBef>
                <a:spcPts val="300"/>
              </a:spcBef>
              <a:spcAft>
                <a:spcPts val="300"/>
              </a:spcAft>
              <a:buFont typeface="Wingdings" panose="05000000000000000000" pitchFamily="2" charset="2"/>
              <a:buChar char="l"/>
            </a:pPr>
            <a:r>
              <a:rPr lang="en-US" altLang="zh-TW" dirty="0"/>
              <a:t>16</a:t>
            </a:r>
            <a:r>
              <a:rPr lang="zh-TW" altLang="en-US" dirty="0"/>
              <a:t>位受測者</a:t>
            </a:r>
            <a:endParaRPr lang="en-US" altLang="zh-TW" dirty="0"/>
          </a:p>
          <a:p>
            <a:pPr marL="702900" indent="-342900">
              <a:lnSpc>
                <a:spcPct val="150000"/>
              </a:lnSpc>
              <a:spcBef>
                <a:spcPts val="300"/>
              </a:spcBef>
              <a:spcAft>
                <a:spcPts val="300"/>
              </a:spcAft>
              <a:buFont typeface="Wingdings" panose="05000000000000000000" pitchFamily="2" charset="2"/>
              <a:buChar char="l"/>
            </a:pPr>
            <a:r>
              <a:rPr lang="zh-TW" altLang="en-US" dirty="0"/>
              <a:t>男：</a:t>
            </a:r>
            <a:r>
              <a:rPr lang="en-US" altLang="zh-TW" dirty="0"/>
              <a:t>5</a:t>
            </a:r>
            <a:r>
              <a:rPr lang="zh-TW" altLang="en-US" dirty="0"/>
              <a:t>名；女：</a:t>
            </a:r>
            <a:r>
              <a:rPr lang="en-US" altLang="zh-TW" dirty="0"/>
              <a:t>11</a:t>
            </a:r>
            <a:r>
              <a:rPr lang="zh-TW" altLang="en-US" dirty="0"/>
              <a:t>名</a:t>
            </a:r>
            <a:endParaRPr lang="en-US" altLang="zh-TW" dirty="0"/>
          </a:p>
          <a:p>
            <a:pPr marL="702900" indent="-342900">
              <a:lnSpc>
                <a:spcPct val="150000"/>
              </a:lnSpc>
              <a:spcBef>
                <a:spcPts val="300"/>
              </a:spcBef>
              <a:spcAft>
                <a:spcPts val="300"/>
              </a:spcAft>
              <a:buFont typeface="Wingdings" panose="05000000000000000000" pitchFamily="2" charset="2"/>
              <a:buChar char="l"/>
            </a:pPr>
            <a:r>
              <a:rPr lang="zh-TW" altLang="en-US" dirty="0"/>
              <a:t>平均年齡：</a:t>
            </a:r>
            <a:r>
              <a:rPr lang="en-US" altLang="zh-TW" dirty="0"/>
              <a:t>34.8</a:t>
            </a:r>
            <a:r>
              <a:rPr lang="zh-TW" altLang="en-US" dirty="0"/>
              <a:t>歲</a:t>
            </a:r>
            <a:r>
              <a:rPr lang="en-US" altLang="zh-TW" dirty="0"/>
              <a:t>(20~51</a:t>
            </a:r>
            <a:r>
              <a:rPr lang="zh-TW" altLang="en-US" dirty="0"/>
              <a:t>歲</a:t>
            </a:r>
            <a:r>
              <a:rPr lang="en-US" altLang="zh-TW" dirty="0"/>
              <a:t>)</a:t>
            </a:r>
          </a:p>
          <a:p>
            <a:pPr marL="702900" indent="-342900">
              <a:lnSpc>
                <a:spcPct val="150000"/>
              </a:lnSpc>
              <a:spcBef>
                <a:spcPts val="300"/>
              </a:spcBef>
              <a:spcAft>
                <a:spcPts val="300"/>
              </a:spcAft>
              <a:buFont typeface="Wingdings" panose="05000000000000000000" pitchFamily="2" charset="2"/>
              <a:buChar char="l"/>
            </a:pPr>
            <a:r>
              <a:rPr lang="zh-TW" altLang="en-US" dirty="0"/>
              <a:t>平均駕駛年數：</a:t>
            </a:r>
            <a:r>
              <a:rPr lang="en-US" altLang="zh-TW" dirty="0"/>
              <a:t>14.3</a:t>
            </a:r>
            <a:r>
              <a:rPr lang="zh-TW" altLang="en-US" dirty="0"/>
              <a:t>年</a:t>
            </a:r>
            <a:r>
              <a:rPr lang="en-US" altLang="zh-TW" dirty="0"/>
              <a:t>(2~29</a:t>
            </a:r>
            <a:r>
              <a:rPr lang="zh-TW" altLang="en-US" dirty="0"/>
              <a:t>年</a:t>
            </a:r>
            <a:r>
              <a:rPr lang="en-US" altLang="zh-TW" dirty="0"/>
              <a:t>)</a:t>
            </a:r>
          </a:p>
          <a:p>
            <a:pPr marL="702900" indent="-342900">
              <a:lnSpc>
                <a:spcPct val="150000"/>
              </a:lnSpc>
              <a:spcBef>
                <a:spcPts val="300"/>
              </a:spcBef>
              <a:spcAft>
                <a:spcPts val="300"/>
              </a:spcAft>
              <a:buFont typeface="Wingdings" panose="05000000000000000000" pitchFamily="2" charset="2"/>
              <a:buChar char="l"/>
            </a:pPr>
            <a:r>
              <a:rPr lang="zh-TW" altLang="en-US" dirty="0"/>
              <a:t>平均駕駛里程數：</a:t>
            </a:r>
            <a:r>
              <a:rPr lang="en-US" altLang="zh-TW" dirty="0"/>
              <a:t>7531</a:t>
            </a:r>
            <a:r>
              <a:rPr lang="zh-TW" altLang="en-US" dirty="0"/>
              <a:t>英里</a:t>
            </a:r>
            <a:r>
              <a:rPr lang="en-US" altLang="zh-TW" dirty="0"/>
              <a:t>(1000~20000)</a:t>
            </a:r>
            <a:endParaRPr lang="zh-TW" altLang="en-US" dirty="0"/>
          </a:p>
        </p:txBody>
      </p:sp>
    </p:spTree>
    <p:extLst>
      <p:ext uri="{BB962C8B-B14F-4D97-AF65-F5344CB8AC3E}">
        <p14:creationId xmlns:p14="http://schemas.microsoft.com/office/powerpoint/2010/main" val="2263232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Method-</a:t>
            </a:r>
            <a:r>
              <a:rPr lang="zh-TW" altLang="en-US" dirty="0"/>
              <a:t>設備</a:t>
            </a:r>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a:xfrm>
            <a:off x="1097280" y="1845733"/>
            <a:ext cx="10058400" cy="4903409"/>
          </a:xfrm>
        </p:spPr>
        <p:txBody>
          <a:bodyPr>
            <a:normAutofit/>
          </a:bodyPr>
          <a:lstStyle/>
          <a:p>
            <a:pPr>
              <a:lnSpc>
                <a:spcPct val="125000"/>
              </a:lnSpc>
              <a:spcBef>
                <a:spcPts val="300"/>
              </a:spcBef>
              <a:spcAft>
                <a:spcPts val="300"/>
              </a:spcAft>
              <a:buFont typeface="Wingdings" panose="05000000000000000000" pitchFamily="2" charset="2"/>
              <a:buChar char="Ø"/>
            </a:pPr>
            <a:r>
              <a:rPr lang="zh-TW" altLang="en-US" dirty="0"/>
              <a:t>駕駛模擬器：</a:t>
            </a:r>
            <a:endParaRPr lang="en-US" altLang="zh-TW" dirty="0"/>
          </a:p>
          <a:p>
            <a:pPr marL="702900" indent="-342900">
              <a:lnSpc>
                <a:spcPct val="150000"/>
              </a:lnSpc>
              <a:spcBef>
                <a:spcPts val="300"/>
              </a:spcBef>
              <a:spcAft>
                <a:spcPts val="300"/>
              </a:spcAft>
              <a:buFont typeface="Wingdings" panose="05000000000000000000" pitchFamily="2" charset="2"/>
              <a:buChar char="l"/>
            </a:pPr>
            <a:r>
              <a:rPr lang="zh-TW" altLang="en-US" sz="1800" dirty="0"/>
              <a:t>以</a:t>
            </a:r>
            <a:r>
              <a:rPr lang="en-US" altLang="zh-TW" sz="1800" dirty="0"/>
              <a:t>STISIM Drive</a:t>
            </a:r>
            <a:r>
              <a:rPr lang="zh-TW" altLang="en-US" sz="1800" dirty="0"/>
              <a:t>軟體創建駕駛場景</a:t>
            </a:r>
            <a:endParaRPr lang="en-US" altLang="zh-TW" sz="1800" dirty="0"/>
          </a:p>
          <a:p>
            <a:pPr marL="702900" indent="-342900">
              <a:lnSpc>
                <a:spcPct val="150000"/>
              </a:lnSpc>
              <a:spcBef>
                <a:spcPts val="300"/>
              </a:spcBef>
              <a:spcAft>
                <a:spcPts val="300"/>
              </a:spcAft>
              <a:buFont typeface="Wingdings" panose="05000000000000000000" pitchFamily="2" charset="2"/>
              <a:buChar char="l"/>
            </a:pPr>
            <a:r>
              <a:rPr lang="zh-TW" altLang="en-US" sz="1800" dirty="0"/>
              <a:t>使用</a:t>
            </a:r>
            <a:r>
              <a:rPr lang="en-US" altLang="zh-TW" sz="1800" dirty="0"/>
              <a:t>3</a:t>
            </a:r>
            <a:r>
              <a:rPr lang="zh-TW" altLang="en-US" sz="1800" dirty="0"/>
              <a:t>台投影機將駕駛場景投射到螢幕上，呈現</a:t>
            </a:r>
            <a:r>
              <a:rPr lang="en-US" altLang="zh-TW" sz="1800" dirty="0"/>
              <a:t>270</a:t>
            </a:r>
            <a:r>
              <a:rPr lang="zh-TW" altLang="en-US" sz="1800" dirty="0"/>
              <a:t>度的駕駛視野。</a:t>
            </a:r>
            <a:endParaRPr lang="en-US" altLang="zh-TW" sz="1800" dirty="0"/>
          </a:p>
          <a:p>
            <a:pPr marL="702900" indent="-342900">
              <a:lnSpc>
                <a:spcPct val="150000"/>
              </a:lnSpc>
              <a:spcBef>
                <a:spcPts val="300"/>
              </a:spcBef>
              <a:spcAft>
                <a:spcPts val="300"/>
              </a:spcAft>
              <a:buFont typeface="Wingdings" panose="05000000000000000000" pitchFamily="2" charset="2"/>
              <a:buChar char="l"/>
            </a:pPr>
            <a:r>
              <a:rPr lang="zh-TW" altLang="en-US" sz="1800" dirty="0"/>
              <a:t>使用攝影機和</a:t>
            </a:r>
            <a:r>
              <a:rPr lang="en-US" altLang="zh-TW" sz="1800" dirty="0"/>
              <a:t>LCD</a:t>
            </a:r>
            <a:r>
              <a:rPr lang="zh-TW" altLang="en-US" sz="1800" dirty="0"/>
              <a:t>顯示器將車後資訊傳遞到後照鏡，使駕駛者可以利用後照鏡看到車後的情況。</a:t>
            </a:r>
            <a:endParaRPr lang="en-US" altLang="zh-TW" sz="1800" dirty="0"/>
          </a:p>
          <a:p>
            <a:pPr marL="702900" indent="-342900">
              <a:lnSpc>
                <a:spcPct val="150000"/>
              </a:lnSpc>
              <a:spcBef>
                <a:spcPts val="300"/>
              </a:spcBef>
              <a:spcAft>
                <a:spcPts val="300"/>
              </a:spcAft>
              <a:buFont typeface="Wingdings" panose="05000000000000000000" pitchFamily="2" charset="2"/>
              <a:buChar char="l"/>
            </a:pPr>
            <a:r>
              <a:rPr lang="zh-TW" altLang="en-US" sz="1800" dirty="0"/>
              <a:t>有方向盤、加速器、煞車踏板及離合器踏板。</a:t>
            </a:r>
            <a:endParaRPr lang="en-US" altLang="zh-TW" sz="1800" dirty="0"/>
          </a:p>
          <a:p>
            <a:pPr marL="702900" indent="-342900">
              <a:lnSpc>
                <a:spcPct val="150000"/>
              </a:lnSpc>
              <a:spcBef>
                <a:spcPts val="300"/>
              </a:spcBef>
              <a:spcAft>
                <a:spcPts val="300"/>
              </a:spcAft>
              <a:buFont typeface="Wingdings" panose="05000000000000000000" pitchFamily="2" charset="2"/>
              <a:buChar char="l"/>
            </a:pPr>
            <a:r>
              <a:rPr lang="zh-TW" altLang="en-US" sz="1800" dirty="0"/>
              <a:t>用</a:t>
            </a:r>
            <a:r>
              <a:rPr lang="en-US" altLang="zh-TW" sz="1800" dirty="0"/>
              <a:t>8</a:t>
            </a:r>
            <a:r>
              <a:rPr lang="zh-TW" altLang="en-US" sz="1800" dirty="0"/>
              <a:t>英寸的</a:t>
            </a:r>
            <a:r>
              <a:rPr lang="en-US" altLang="zh-TW" sz="1800" dirty="0"/>
              <a:t>LCD</a:t>
            </a:r>
            <a:r>
              <a:rPr lang="zh-TW" altLang="en-US" sz="1800" dirty="0"/>
              <a:t>顯示器模擬汽車儀表板。</a:t>
            </a:r>
            <a:endParaRPr lang="en-US" altLang="zh-TW" sz="1800" dirty="0"/>
          </a:p>
          <a:p>
            <a:pPr marL="702900" indent="-342900">
              <a:lnSpc>
                <a:spcPct val="150000"/>
              </a:lnSpc>
              <a:spcBef>
                <a:spcPts val="300"/>
              </a:spcBef>
              <a:spcAft>
                <a:spcPts val="300"/>
              </a:spcAft>
              <a:buFont typeface="Wingdings" panose="05000000000000000000" pitchFamily="2" charset="2"/>
              <a:buChar char="l"/>
            </a:pPr>
            <a:r>
              <a:rPr lang="zh-TW" altLang="en-US" sz="1800" dirty="0"/>
              <a:t>以</a:t>
            </a:r>
            <a:r>
              <a:rPr lang="en-US" altLang="zh-TW" sz="1800" dirty="0"/>
              <a:t>1/10</a:t>
            </a:r>
            <a:r>
              <a:rPr lang="zh-TW" altLang="en-US" sz="1800" dirty="0"/>
              <a:t>秒的間隔紀錄數據。</a:t>
            </a:r>
            <a:endParaRPr lang="en-US" altLang="zh-TW" sz="1800" dirty="0"/>
          </a:p>
          <a:p>
            <a:pPr marL="702900" indent="-342900">
              <a:lnSpc>
                <a:spcPct val="150000"/>
              </a:lnSpc>
              <a:spcBef>
                <a:spcPts val="300"/>
              </a:spcBef>
              <a:spcAft>
                <a:spcPts val="300"/>
              </a:spcAft>
              <a:buFont typeface="Wingdings" panose="05000000000000000000" pitchFamily="2" charset="2"/>
              <a:buChar char="l"/>
            </a:pPr>
            <a:r>
              <a:rPr lang="zh-TW" altLang="en-US" sz="1800" dirty="0"/>
              <a:t>以</a:t>
            </a:r>
            <a:r>
              <a:rPr lang="en-US" altLang="zh-TW" sz="1800" dirty="0"/>
              <a:t>4</a:t>
            </a:r>
            <a:r>
              <a:rPr lang="zh-TW" altLang="en-US" sz="1800" dirty="0"/>
              <a:t>台微型相機記錄受測者數據</a:t>
            </a:r>
            <a:endParaRPr lang="en-US" altLang="zh-TW" sz="1800" dirty="0"/>
          </a:p>
          <a:p>
            <a:pPr marL="360000" indent="0">
              <a:lnSpc>
                <a:spcPct val="125000"/>
              </a:lnSpc>
              <a:spcBef>
                <a:spcPts val="300"/>
              </a:spcBef>
              <a:spcAft>
                <a:spcPts val="300"/>
              </a:spcAft>
              <a:buNone/>
            </a:pPr>
            <a:endParaRPr lang="zh-TW" altLang="en-US" dirty="0"/>
          </a:p>
        </p:txBody>
      </p:sp>
      <p:pic>
        <p:nvPicPr>
          <p:cNvPr id="6" name="圖片 5">
            <a:extLst>
              <a:ext uri="{FF2B5EF4-FFF2-40B4-BE49-F238E27FC236}">
                <a16:creationId xmlns:a16="http://schemas.microsoft.com/office/drawing/2014/main" id="{65F0E421-D511-488D-9F1F-F4ED88E4DB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63476" y="3857414"/>
            <a:ext cx="3411039" cy="2713983"/>
          </a:xfrm>
          <a:prstGeom prst="rect">
            <a:avLst/>
          </a:prstGeom>
        </p:spPr>
      </p:pic>
    </p:spTree>
    <p:extLst>
      <p:ext uri="{BB962C8B-B14F-4D97-AF65-F5344CB8AC3E}">
        <p14:creationId xmlns:p14="http://schemas.microsoft.com/office/powerpoint/2010/main" val="2675868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Method-</a:t>
            </a:r>
            <a:r>
              <a:rPr lang="zh-TW" altLang="en-US" dirty="0"/>
              <a:t>設備</a:t>
            </a:r>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p:txBody>
          <a:bodyPr/>
          <a:lstStyle/>
          <a:p>
            <a:pPr>
              <a:lnSpc>
                <a:spcPct val="125000"/>
              </a:lnSpc>
              <a:spcBef>
                <a:spcPts val="300"/>
              </a:spcBef>
              <a:spcAft>
                <a:spcPts val="300"/>
              </a:spcAft>
              <a:buFont typeface="Wingdings" panose="05000000000000000000" pitchFamily="2" charset="2"/>
              <a:buChar char="Ø"/>
            </a:pPr>
            <a:r>
              <a:rPr lang="zh-TW" altLang="en-US" dirty="0"/>
              <a:t>眼動追蹤：</a:t>
            </a:r>
            <a:endParaRPr lang="en-US" altLang="zh-TW" dirty="0"/>
          </a:p>
          <a:p>
            <a:pPr marL="360000">
              <a:lnSpc>
                <a:spcPct val="125000"/>
              </a:lnSpc>
              <a:spcBef>
                <a:spcPts val="300"/>
              </a:spcBef>
              <a:spcAft>
                <a:spcPts val="300"/>
              </a:spcAft>
              <a:buFont typeface="Wingdings" panose="05000000000000000000" pitchFamily="2" charset="2"/>
              <a:buChar char="l"/>
            </a:pPr>
            <a:r>
              <a:rPr lang="zh-TW" altLang="en-US" dirty="0"/>
              <a:t>使用來自</a:t>
            </a:r>
            <a:r>
              <a:rPr lang="en-US" altLang="zh-TW" dirty="0" err="1"/>
              <a:t>SensoMotoric</a:t>
            </a:r>
            <a:r>
              <a:rPr lang="en-US" altLang="zh-TW" dirty="0"/>
              <a:t> Instruments</a:t>
            </a:r>
            <a:r>
              <a:rPr lang="zh-TW" altLang="en-US" dirty="0"/>
              <a:t>（</a:t>
            </a:r>
            <a:r>
              <a:rPr lang="en-US" altLang="zh-TW" dirty="0"/>
              <a:t>SMI</a:t>
            </a:r>
            <a:r>
              <a:rPr lang="zh-TW" altLang="en-US" dirty="0"/>
              <a:t>）的</a:t>
            </a:r>
            <a:r>
              <a:rPr lang="en-US" altLang="zh-TW" dirty="0"/>
              <a:t>ETG</a:t>
            </a:r>
            <a:r>
              <a:rPr lang="zh-TW" altLang="en-US" dirty="0"/>
              <a:t>（眼睛追蹤眼鏡）系統以</a:t>
            </a:r>
            <a:r>
              <a:rPr lang="en-US" altLang="zh-TW" dirty="0"/>
              <a:t>30Hz</a:t>
            </a:r>
            <a:r>
              <a:rPr lang="zh-TW" altLang="en-US" dirty="0"/>
              <a:t>來收集雙眼的凝視數據。</a:t>
            </a:r>
            <a:endParaRPr lang="en-US" altLang="zh-TW" dirty="0"/>
          </a:p>
          <a:p>
            <a:pPr marL="251460" indent="-342900">
              <a:lnSpc>
                <a:spcPct val="125000"/>
              </a:lnSpc>
              <a:spcBef>
                <a:spcPts val="300"/>
              </a:spcBef>
              <a:spcAft>
                <a:spcPts val="300"/>
              </a:spcAft>
              <a:buFont typeface="Wingdings" panose="05000000000000000000" pitchFamily="2" charset="2"/>
              <a:buChar char="Ø"/>
            </a:pPr>
            <a:r>
              <a:rPr lang="zh-TW" altLang="en-US" dirty="0"/>
              <a:t>顯示文本：</a:t>
            </a:r>
            <a:endParaRPr lang="en-US" altLang="zh-TW" dirty="0"/>
          </a:p>
          <a:p>
            <a:pPr marL="702900" indent="-342900">
              <a:lnSpc>
                <a:spcPct val="125000"/>
              </a:lnSpc>
              <a:spcBef>
                <a:spcPts val="300"/>
              </a:spcBef>
              <a:spcAft>
                <a:spcPts val="300"/>
              </a:spcAft>
              <a:buFont typeface="Wingdings" panose="05000000000000000000" pitchFamily="2" charset="2"/>
              <a:buChar char="l"/>
            </a:pPr>
            <a:r>
              <a:rPr lang="zh-TW" altLang="en-US" dirty="0"/>
              <a:t>使用</a:t>
            </a:r>
            <a:r>
              <a:rPr lang="en-US" altLang="zh-TW" dirty="0"/>
              <a:t>Motorola</a:t>
            </a:r>
            <a:r>
              <a:rPr lang="zh-TW" altLang="en-US" dirty="0"/>
              <a:t> </a:t>
            </a:r>
            <a:r>
              <a:rPr lang="en-US" altLang="zh-TW" dirty="0"/>
              <a:t>Mobility</a:t>
            </a:r>
            <a:r>
              <a:rPr lang="zh-TW" altLang="en-US" dirty="0"/>
              <a:t> </a:t>
            </a:r>
            <a:r>
              <a:rPr lang="en-US" altLang="zh-TW" dirty="0"/>
              <a:t>LLC</a:t>
            </a:r>
            <a:r>
              <a:rPr lang="zh-TW" altLang="en-US" dirty="0"/>
              <a:t>在</a:t>
            </a:r>
            <a:r>
              <a:rPr lang="en-US" altLang="zh-TW" dirty="0"/>
              <a:t>2011</a:t>
            </a:r>
            <a:r>
              <a:rPr lang="zh-TW" altLang="en-US" dirty="0"/>
              <a:t>年所推出的</a:t>
            </a:r>
            <a:r>
              <a:rPr lang="en-US" altLang="zh-TW" dirty="0"/>
              <a:t>Motorola </a:t>
            </a:r>
            <a:r>
              <a:rPr lang="en-US" altLang="zh-TW" dirty="0" err="1"/>
              <a:t>Xoom</a:t>
            </a:r>
            <a:r>
              <a:rPr lang="en-US" altLang="zh-TW" dirty="0"/>
              <a:t> Android </a:t>
            </a:r>
            <a:r>
              <a:rPr lang="zh-TW" altLang="en-US" dirty="0"/>
              <a:t>平板電腦</a:t>
            </a:r>
            <a:endParaRPr lang="en-US" altLang="zh-TW" dirty="0"/>
          </a:p>
          <a:p>
            <a:pPr marL="702900" indent="-342900">
              <a:lnSpc>
                <a:spcPct val="125000"/>
              </a:lnSpc>
              <a:spcBef>
                <a:spcPts val="300"/>
              </a:spcBef>
              <a:spcAft>
                <a:spcPts val="300"/>
              </a:spcAft>
              <a:buFont typeface="Wingdings" panose="05000000000000000000" pitchFamily="2" charset="2"/>
              <a:buChar char="l"/>
            </a:pPr>
            <a:r>
              <a:rPr lang="en-US" altLang="zh-TW" dirty="0"/>
              <a:t>10.1</a:t>
            </a:r>
            <a:r>
              <a:rPr lang="zh-TW" altLang="en-US" dirty="0"/>
              <a:t>英吋的螢幕</a:t>
            </a:r>
          </a:p>
          <a:p>
            <a:pPr>
              <a:lnSpc>
                <a:spcPct val="125000"/>
              </a:lnSpc>
              <a:spcBef>
                <a:spcPts val="300"/>
              </a:spcBef>
              <a:spcAft>
                <a:spcPts val="300"/>
              </a:spcAft>
              <a:buFont typeface="Wingdings" panose="05000000000000000000" pitchFamily="2" charset="2"/>
              <a:buChar char="Ø"/>
            </a:pPr>
            <a:endParaRPr lang="zh-TW" altLang="en-US" dirty="0"/>
          </a:p>
        </p:txBody>
      </p:sp>
    </p:spTree>
    <p:extLst>
      <p:ext uri="{BB962C8B-B14F-4D97-AF65-F5344CB8AC3E}">
        <p14:creationId xmlns:p14="http://schemas.microsoft.com/office/powerpoint/2010/main" val="2391882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Method-</a:t>
            </a:r>
            <a:r>
              <a:rPr lang="zh-TW" altLang="en-US" dirty="0"/>
              <a:t>場景</a:t>
            </a:r>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a:xfrm>
            <a:off x="1097280" y="1845733"/>
            <a:ext cx="10058400" cy="4488391"/>
          </a:xfrm>
        </p:spPr>
        <p:txBody>
          <a:bodyPr/>
          <a:lstStyle/>
          <a:p>
            <a:pPr>
              <a:lnSpc>
                <a:spcPct val="125000"/>
              </a:lnSpc>
              <a:spcBef>
                <a:spcPts val="300"/>
              </a:spcBef>
              <a:spcAft>
                <a:spcPts val="300"/>
              </a:spcAft>
              <a:buFont typeface="Wingdings" panose="05000000000000000000" pitchFamily="2" charset="2"/>
              <a:buChar char="Ø"/>
            </a:pPr>
            <a:r>
              <a:rPr lang="zh-TW" altLang="en-US" dirty="0"/>
              <a:t>一條筆直的三車道高速公路，模擬的環境符合</a:t>
            </a:r>
            <a:r>
              <a:rPr lang="zh-TW" altLang="en-US" b="0" i="0" dirty="0">
                <a:solidFill>
                  <a:srgbClr val="202124"/>
                </a:solidFill>
                <a:effectLst/>
                <a:latin typeface="Google Sans"/>
              </a:rPr>
              <a:t>美國國家公路交通安全管理局</a:t>
            </a:r>
            <a:r>
              <a:rPr lang="en-US" altLang="zh-TW" b="0" i="0" dirty="0">
                <a:solidFill>
                  <a:srgbClr val="202124"/>
                </a:solidFill>
                <a:effectLst/>
              </a:rPr>
              <a:t>(NHTSA)</a:t>
            </a:r>
            <a:r>
              <a:rPr lang="zh-TW" altLang="en-US" b="0" i="0" dirty="0">
                <a:solidFill>
                  <a:srgbClr val="202124"/>
                </a:solidFill>
                <a:effectLst/>
              </a:rPr>
              <a:t>規定用於測試分心實驗的高速公路。</a:t>
            </a:r>
            <a:endParaRPr lang="en-US" altLang="zh-TW" b="0" i="0" dirty="0">
              <a:solidFill>
                <a:srgbClr val="202124"/>
              </a:solidFill>
              <a:effectLst/>
            </a:endParaRPr>
          </a:p>
          <a:p>
            <a:pPr>
              <a:lnSpc>
                <a:spcPct val="125000"/>
              </a:lnSpc>
              <a:spcBef>
                <a:spcPts val="300"/>
              </a:spcBef>
              <a:spcAft>
                <a:spcPts val="300"/>
              </a:spcAft>
              <a:buFont typeface="Wingdings" panose="05000000000000000000" pitchFamily="2" charset="2"/>
              <a:buChar char="Ø"/>
            </a:pPr>
            <a:r>
              <a:rPr lang="zh-TW" altLang="en-US" dirty="0">
                <a:solidFill>
                  <a:srgbClr val="202124"/>
                </a:solidFill>
              </a:rPr>
              <a:t>車道兩側交通適中，風景為農村的，有道路標誌和匝道增加真實性。</a:t>
            </a:r>
            <a:endParaRPr lang="en-US" altLang="zh-TW" dirty="0">
              <a:solidFill>
                <a:srgbClr val="202124"/>
              </a:solidFill>
            </a:endParaRPr>
          </a:p>
          <a:p>
            <a:pPr>
              <a:lnSpc>
                <a:spcPct val="125000"/>
              </a:lnSpc>
              <a:spcBef>
                <a:spcPts val="300"/>
              </a:spcBef>
              <a:spcAft>
                <a:spcPts val="300"/>
              </a:spcAft>
              <a:buFont typeface="Wingdings" panose="05000000000000000000" pitchFamily="2" charset="2"/>
              <a:buChar char="Ø"/>
            </a:pPr>
            <a:r>
              <a:rPr lang="zh-TW" altLang="en-US" dirty="0"/>
              <a:t>在開始時，會有一台黃色且時速為</a:t>
            </a:r>
            <a:r>
              <a:rPr lang="en-US" altLang="zh-TW" dirty="0"/>
              <a:t>65</a:t>
            </a:r>
            <a:r>
              <a:rPr lang="zh-TW" altLang="en-US" dirty="0"/>
              <a:t>英里</a:t>
            </a:r>
            <a:r>
              <a:rPr lang="en-US" altLang="zh-TW" dirty="0"/>
              <a:t>/</a:t>
            </a:r>
            <a:r>
              <a:rPr lang="zh-TW" altLang="en-US" dirty="0"/>
              <a:t>小時的引導車，要求受測者以自己認為安全和適當的距離尾隨黃色引導車。</a:t>
            </a:r>
            <a:endParaRPr lang="en-US" altLang="zh-TW" dirty="0"/>
          </a:p>
          <a:p>
            <a:pPr marL="360000">
              <a:lnSpc>
                <a:spcPct val="125000"/>
              </a:lnSpc>
              <a:spcBef>
                <a:spcPts val="300"/>
              </a:spcBef>
              <a:spcAft>
                <a:spcPts val="300"/>
              </a:spcAft>
              <a:buFont typeface="Wingdings" panose="05000000000000000000" pitchFamily="2" charset="2"/>
              <a:buChar char="l"/>
            </a:pPr>
            <a:r>
              <a:rPr lang="zh-TW" altLang="en-US" dirty="0"/>
              <a:t>保持跟車的目的：</a:t>
            </a:r>
            <a:endParaRPr lang="en-US" altLang="zh-TW" dirty="0"/>
          </a:p>
          <a:p>
            <a:pPr marL="611460" indent="-342900">
              <a:lnSpc>
                <a:spcPct val="125000"/>
              </a:lnSpc>
              <a:spcBef>
                <a:spcPts val="300"/>
              </a:spcBef>
              <a:spcAft>
                <a:spcPts val="300"/>
              </a:spcAft>
              <a:buFont typeface="Wingdings" panose="05000000000000000000" pitchFamily="2" charset="2"/>
              <a:buChar char="ü"/>
            </a:pPr>
            <a:r>
              <a:rPr lang="zh-TW" altLang="en-US" dirty="0"/>
              <a:t>確保所有駕駛都保持在內車道</a:t>
            </a:r>
            <a:endParaRPr lang="en-US" altLang="zh-TW" dirty="0"/>
          </a:p>
          <a:p>
            <a:pPr marL="611460" indent="-342900">
              <a:lnSpc>
                <a:spcPct val="125000"/>
              </a:lnSpc>
              <a:spcBef>
                <a:spcPts val="300"/>
              </a:spcBef>
              <a:spcAft>
                <a:spcPts val="300"/>
              </a:spcAft>
              <a:buFont typeface="Wingdings" panose="05000000000000000000" pitchFamily="2" charset="2"/>
              <a:buChar char="ü"/>
            </a:pPr>
            <a:r>
              <a:rPr lang="zh-TW" altLang="en-US" dirty="0"/>
              <a:t>鼓勵駕駛注意前方道路</a:t>
            </a:r>
            <a:endParaRPr lang="en-US" altLang="zh-TW" dirty="0"/>
          </a:p>
          <a:p>
            <a:pPr marL="611460" indent="-342900">
              <a:lnSpc>
                <a:spcPct val="125000"/>
              </a:lnSpc>
              <a:spcBef>
                <a:spcPts val="300"/>
              </a:spcBef>
              <a:spcAft>
                <a:spcPts val="300"/>
              </a:spcAft>
              <a:buFont typeface="Wingdings" panose="05000000000000000000" pitchFamily="2" charset="2"/>
              <a:buChar char="ü"/>
            </a:pPr>
            <a:r>
              <a:rPr lang="zh-TW" altLang="en-US" dirty="0"/>
              <a:t>阻止駕駛超速</a:t>
            </a:r>
            <a:endParaRPr lang="en-US" altLang="zh-TW" dirty="0"/>
          </a:p>
          <a:p>
            <a:pPr marL="611460" indent="-342900">
              <a:lnSpc>
                <a:spcPct val="125000"/>
              </a:lnSpc>
              <a:spcBef>
                <a:spcPts val="300"/>
              </a:spcBef>
              <a:spcAft>
                <a:spcPts val="300"/>
              </a:spcAft>
              <a:buFont typeface="Wingdings" panose="05000000000000000000" pitchFamily="2" charset="2"/>
              <a:buChar char="ü"/>
            </a:pPr>
            <a:r>
              <a:rPr lang="zh-TW" altLang="en-US" dirty="0"/>
              <a:t>防止駕駛以不自然的速度中進行駕駛行為</a:t>
            </a:r>
            <a:endParaRPr lang="en-US" altLang="zh-TW" dirty="0"/>
          </a:p>
          <a:p>
            <a:pPr marL="0" indent="0">
              <a:lnSpc>
                <a:spcPct val="125000"/>
              </a:lnSpc>
              <a:spcBef>
                <a:spcPts val="300"/>
              </a:spcBef>
              <a:spcAft>
                <a:spcPts val="300"/>
              </a:spcAft>
              <a:buNone/>
            </a:pPr>
            <a:endParaRPr lang="zh-TW" altLang="en-US" dirty="0"/>
          </a:p>
        </p:txBody>
      </p:sp>
    </p:spTree>
    <p:extLst>
      <p:ext uri="{BB962C8B-B14F-4D97-AF65-F5344CB8AC3E}">
        <p14:creationId xmlns:p14="http://schemas.microsoft.com/office/powerpoint/2010/main" val="74919007"/>
      </p:ext>
    </p:extLst>
  </p:cSld>
  <p:clrMapOvr>
    <a:masterClrMapping/>
  </p:clrMapOvr>
</p:sld>
</file>

<file path=ppt/theme/theme1.xml><?xml version="1.0" encoding="utf-8"?>
<a:theme xmlns:a="http://schemas.openxmlformats.org/drawingml/2006/main" name="回顧">
  <a:themeElements>
    <a:clrScheme name="回顧">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常用">
      <a:majorFont>
        <a:latin typeface="Times New Roman"/>
        <a:ea typeface="標楷體"/>
        <a:cs typeface=""/>
      </a:majorFont>
      <a:minorFont>
        <a:latin typeface="Times New Roman"/>
        <a:ea typeface="標楷體"/>
        <a:cs typeface=""/>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905</TotalTime>
  <Words>1738</Words>
  <Application>Microsoft Office PowerPoint</Application>
  <PresentationFormat>寬螢幕</PresentationFormat>
  <Paragraphs>115</Paragraphs>
  <Slides>17</Slides>
  <Notes>2</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17</vt:i4>
      </vt:variant>
    </vt:vector>
  </HeadingPairs>
  <TitlesOfParts>
    <vt:vector size="23" baseType="lpstr">
      <vt:lpstr>Google Sans</vt:lpstr>
      <vt:lpstr>YouYuan</vt:lpstr>
      <vt:lpstr>Calibri</vt:lpstr>
      <vt:lpstr>Times New Roman</vt:lpstr>
      <vt:lpstr>Wingdings</vt:lpstr>
      <vt:lpstr>回顧</vt:lpstr>
      <vt:lpstr>A driving simulator study to explore the effects of text size on the visual demand of in-vehicle displays</vt:lpstr>
      <vt:lpstr>Introduction</vt:lpstr>
      <vt:lpstr>Introduction</vt:lpstr>
      <vt:lpstr>Introduction</vt:lpstr>
      <vt:lpstr>Introduction</vt:lpstr>
      <vt:lpstr>Method</vt:lpstr>
      <vt:lpstr>Method-設備</vt:lpstr>
      <vt:lpstr>Method-設備</vt:lpstr>
      <vt:lpstr>Method-場景</vt:lpstr>
      <vt:lpstr>Method-文字</vt:lpstr>
      <vt:lpstr>Method-程序</vt:lpstr>
      <vt:lpstr>Method-實驗設計</vt:lpstr>
      <vt:lpstr>Result-視覺行為</vt:lpstr>
      <vt:lpstr>Result-駕駛性能</vt:lpstr>
      <vt:lpstr>Result-主觀測量</vt:lpstr>
      <vt:lpstr>Discussion</vt:lpstr>
      <vt:lpstr>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瑀婕 陳</dc:creator>
  <cp:lastModifiedBy>瑀婕 陳</cp:lastModifiedBy>
  <cp:revision>25</cp:revision>
  <dcterms:created xsi:type="dcterms:W3CDTF">2021-11-29T17:21:10Z</dcterms:created>
  <dcterms:modified xsi:type="dcterms:W3CDTF">2021-12-16T01:52:13Z</dcterms:modified>
</cp:coreProperties>
</file>